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58"/>
  </p:notesMasterIdLst>
  <p:sldIdLst>
    <p:sldId id="256" r:id="rId2"/>
    <p:sldId id="257" r:id="rId3"/>
    <p:sldId id="659" r:id="rId4"/>
    <p:sldId id="658" r:id="rId5"/>
    <p:sldId id="666" r:id="rId6"/>
    <p:sldId id="670" r:id="rId7"/>
    <p:sldId id="671" r:id="rId8"/>
    <p:sldId id="667" r:id="rId9"/>
    <p:sldId id="668" r:id="rId10"/>
    <p:sldId id="669" r:id="rId11"/>
    <p:sldId id="672" r:id="rId12"/>
    <p:sldId id="674" r:id="rId13"/>
    <p:sldId id="675" r:id="rId14"/>
    <p:sldId id="673" r:id="rId15"/>
    <p:sldId id="676" r:id="rId16"/>
    <p:sldId id="677" r:id="rId17"/>
    <p:sldId id="678" r:id="rId18"/>
    <p:sldId id="679" r:id="rId19"/>
    <p:sldId id="680" r:id="rId20"/>
    <p:sldId id="681" r:id="rId21"/>
    <p:sldId id="682" r:id="rId22"/>
    <p:sldId id="683" r:id="rId23"/>
    <p:sldId id="692" r:id="rId24"/>
    <p:sldId id="688" r:id="rId25"/>
    <p:sldId id="690" r:id="rId26"/>
    <p:sldId id="691" r:id="rId27"/>
    <p:sldId id="685" r:id="rId28"/>
    <p:sldId id="687" r:id="rId29"/>
    <p:sldId id="699" r:id="rId30"/>
    <p:sldId id="686" r:id="rId31"/>
    <p:sldId id="693" r:id="rId32"/>
    <p:sldId id="695" r:id="rId33"/>
    <p:sldId id="694" r:id="rId34"/>
    <p:sldId id="696" r:id="rId35"/>
    <p:sldId id="722" r:id="rId36"/>
    <p:sldId id="723" r:id="rId37"/>
    <p:sldId id="725" r:id="rId38"/>
    <p:sldId id="724" r:id="rId39"/>
    <p:sldId id="726" r:id="rId40"/>
    <p:sldId id="727" r:id="rId41"/>
    <p:sldId id="697" r:id="rId42"/>
    <p:sldId id="698" r:id="rId43"/>
    <p:sldId id="700" r:id="rId44"/>
    <p:sldId id="701" r:id="rId45"/>
    <p:sldId id="703" r:id="rId46"/>
    <p:sldId id="702" r:id="rId47"/>
    <p:sldId id="705" r:id="rId48"/>
    <p:sldId id="704" r:id="rId49"/>
    <p:sldId id="708" r:id="rId50"/>
    <p:sldId id="715" r:id="rId51"/>
    <p:sldId id="716" r:id="rId52"/>
    <p:sldId id="717" r:id="rId53"/>
    <p:sldId id="718" r:id="rId54"/>
    <p:sldId id="720" r:id="rId55"/>
    <p:sldId id="719" r:id="rId56"/>
    <p:sldId id="721" r:id="rId57"/>
  </p:sldIdLst>
  <p:sldSz cx="12192000" cy="6858000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-윤고딕140" pitchFamily="18" charset="-127"/>
        <a:ea typeface="-윤고딕140" pitchFamily="18" charset="-127"/>
        <a:cs typeface="+mn-cs"/>
      </a:defRPr>
    </a:lvl1pPr>
    <a:lvl2pPr marL="455613" indent="1588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-윤고딕140" pitchFamily="18" charset="-127"/>
        <a:ea typeface="-윤고딕140" pitchFamily="18" charset="-127"/>
        <a:cs typeface="+mn-cs"/>
      </a:defRPr>
    </a:lvl2pPr>
    <a:lvl3pPr marL="912813" indent="1588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-윤고딕140" pitchFamily="18" charset="-127"/>
        <a:ea typeface="-윤고딕140" pitchFamily="18" charset="-127"/>
        <a:cs typeface="+mn-cs"/>
      </a:defRPr>
    </a:lvl3pPr>
    <a:lvl4pPr marL="1370013" indent="1588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-윤고딕140" pitchFamily="18" charset="-127"/>
        <a:ea typeface="-윤고딕140" pitchFamily="18" charset="-127"/>
        <a:cs typeface="+mn-cs"/>
      </a:defRPr>
    </a:lvl4pPr>
    <a:lvl5pPr marL="1827213" indent="1588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-윤고딕140" pitchFamily="18" charset="-127"/>
        <a:ea typeface="-윤고딕140" pitchFamily="18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-윤고딕140" pitchFamily="18" charset="-127"/>
        <a:ea typeface="-윤고딕140" pitchFamily="18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-윤고딕140" pitchFamily="18" charset="-127"/>
        <a:ea typeface="-윤고딕140" pitchFamily="18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-윤고딕140" pitchFamily="18" charset="-127"/>
        <a:ea typeface="-윤고딕140" pitchFamily="18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-윤고딕140" pitchFamily="18" charset="-127"/>
        <a:ea typeface="-윤고딕140" pitchFamily="18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6783E83C-868B-42BE-80E2-1BD5BAEC766D}">
          <p14:sldIdLst>
            <p14:sldId id="256"/>
            <p14:sldId id="257"/>
          </p14:sldIdLst>
        </p14:section>
        <p14:section name="ML-KEM 개요 및 알고리즘 설명" id="{6083F294-E3F8-4803-8F8B-82F3D56D9895}">
          <p14:sldIdLst>
            <p14:sldId id="659"/>
            <p14:sldId id="658"/>
            <p14:sldId id="666"/>
            <p14:sldId id="670"/>
            <p14:sldId id="671"/>
            <p14:sldId id="667"/>
          </p14:sldIdLst>
        </p14:section>
        <p14:section name="각 하위 모듈에 대한 설명" id="{6E2AEADF-784D-43B3-B1D0-5288E39228D5}">
          <p14:sldIdLst>
            <p14:sldId id="668"/>
            <p14:sldId id="669"/>
            <p14:sldId id="672"/>
            <p14:sldId id="674"/>
            <p14:sldId id="675"/>
            <p14:sldId id="673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92"/>
            <p14:sldId id="688"/>
            <p14:sldId id="690"/>
            <p14:sldId id="691"/>
            <p14:sldId id="685"/>
            <p14:sldId id="687"/>
            <p14:sldId id="699"/>
            <p14:sldId id="686"/>
          </p14:sldIdLst>
        </p14:section>
        <p14:section name="Top 모듈에서의 동작" id="{FD3C3C9C-90C8-4907-B23E-772822358629}">
          <p14:sldIdLst>
            <p14:sldId id="693"/>
            <p14:sldId id="695"/>
            <p14:sldId id="694"/>
            <p14:sldId id="696"/>
            <p14:sldId id="722"/>
            <p14:sldId id="723"/>
            <p14:sldId id="725"/>
            <p14:sldId id="724"/>
            <p14:sldId id="726"/>
            <p14:sldId id="727"/>
          </p14:sldIdLst>
        </p14:section>
        <p14:section name="IO/register description" id="{6DB7C439-4340-4C3E-AE0D-665C0B2034C8}">
          <p14:sldIdLst>
            <p14:sldId id="697"/>
            <p14:sldId id="698"/>
            <p14:sldId id="700"/>
          </p14:sldIdLst>
        </p14:section>
        <p14:section name="검증결과" id="{71558B29-1232-4AD2-8594-CD19356639E5}">
          <p14:sldIdLst>
            <p14:sldId id="701"/>
            <p14:sldId id="703"/>
            <p14:sldId id="702"/>
            <p14:sldId id="705"/>
            <p14:sldId id="704"/>
          </p14:sldIdLst>
        </p14:section>
        <p14:section name="합성결과" id="{4B61DFEA-5F03-47EE-A5D8-8B7DA77E6DBF}">
          <p14:sldIdLst>
            <p14:sldId id="708"/>
            <p14:sldId id="715"/>
            <p14:sldId id="716"/>
          </p14:sldIdLst>
        </p14:section>
        <p14:section name="결론" id="{75A324C0-031F-4ADE-9090-40840B68B9A9}">
          <p14:sldIdLst>
            <p14:sldId id="717"/>
            <p14:sldId id="718"/>
            <p14:sldId id="720"/>
            <p14:sldId id="719"/>
            <p14:sldId id="7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207" autoAdjust="0"/>
  </p:normalViewPr>
  <p:slideViewPr>
    <p:cSldViewPr snapToGrid="0">
      <p:cViewPr>
        <p:scale>
          <a:sx n="80" d="100"/>
          <a:sy n="80" d="100"/>
        </p:scale>
        <p:origin x="6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36E32-4D32-42EE-9E47-F67E47691198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5AD0F-149E-483F-BF97-51EBFB279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66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5AD0F-149E-483F-BF97-51EBFB27977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27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8F904-6A1C-626D-EFB9-87537F528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80C6F6-8CFA-D6F0-D808-061057EE70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213C90-5B53-C212-A7B7-72B80DBE9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4B5CB3-0F26-FA56-6AF9-3CDEB6A4F0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5AD0F-149E-483F-BF97-51EBFB27977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601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5AD0F-149E-483F-BF97-51EBFB27977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576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F18A3-C72F-D94C-5EC5-0EB922E52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23712F-CF07-E4C0-4E7C-80DA21914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868ABE-AC20-CE85-C4C6-DBD88A8CCE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C90E87-FF11-1C40-968E-581DA0DDB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5AD0F-149E-483F-BF97-51EBFB27977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51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5A23A-4D85-FDB5-9E0C-FB34F9841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51E77A-849D-9841-34EA-C28B3036A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2DF676-3332-16E1-AF29-80B39C74A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C0D4A3-CBA4-F88C-DC5C-7BA3E5950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5AD0F-149E-483F-BF97-51EBFB27977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530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3AC7C-6C4F-7525-FDDA-417749CE9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ED7940-8F90-2492-4137-8A34FED6B8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DB08CF-7328-EEFE-7A33-420AF83A9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6137EF-25E0-9B6C-EB7C-997AA9EB78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5AD0F-149E-483F-BF97-51EBFB27977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042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02467-FDA2-7A28-A97C-BA25F826C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966972-1C46-847C-6E5E-8CBB3A261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387CF2-3794-B010-3EF6-2DE123600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9D5948-45B5-3C10-46B3-01D4FAFD49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5AD0F-149E-483F-BF97-51EBFB27977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689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3F783-5236-5378-1007-A2972CA4C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55C2A7-CAC8-5F72-D846-70959B15D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8570F8-2AB8-4405-9607-7A2034789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9A59D9-E8E9-3FB6-4D22-2F6F08D47A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5AD0F-149E-483F-BF97-51EBFB279779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788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5FCBE-DD5A-46F7-7DF3-6122D70C1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5F3B19-BB86-1D0E-DAC4-FB002CA3C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CFE7EB-6E34-89FF-4C57-5315880AE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9B2720-C6C8-9E09-DD31-14EE83967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5AD0F-149E-483F-BF97-51EBFB27977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47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1665A-4DCB-39AA-EB4E-25EE6EDEA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6F228F-3F73-0CEA-9FDF-998588066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722E8D-72B5-6339-56C6-DCC3613B1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53E24-1533-7A86-6E43-F56C66172A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5AD0F-149E-483F-BF97-51EBFB27977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38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6C025-F9DD-4CAC-6C23-CF99BF59A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CC9506-4785-B6A6-1646-F211585AF4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BC99C0-55FF-C081-D4BB-54A8195B6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B167EC-2233-138B-AE9E-24FADD519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5AD0F-149E-483F-BF97-51EBFB27977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685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55132-BC9E-05B9-C75E-F4ED0C620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F5353D-B541-AAF0-0976-F01DA6B687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656329-B5BD-4CFC-EDB2-8B68EEC99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58D925-DA0B-0CC0-EEE0-479CB2985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5AD0F-149E-483F-BF97-51EBFB27977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275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D614E-BDFE-7931-464D-D7D693FCB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86234C-6F17-A67C-F31C-EA17367BA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170703-2FA9-48BF-EE9A-F3660BAFF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803F6B-E0C7-4CDF-1940-E085349407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5AD0F-149E-483F-BF97-51EBFB27977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410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5AD0F-149E-483F-BF97-51EBFB27977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647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A8D4A-762B-C6C4-9D91-78813BF30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C393B7-B1F1-0D12-C050-D4CA5D06DC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76A2DD-00EA-AE01-EC64-66ED74E0D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B65055-B354-FE10-3817-D5AC514BF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5AD0F-149E-483F-BF97-51EBFB27977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889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5AD0F-149E-483F-BF97-51EBFB27977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564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F9597-D0A4-CE11-50FE-920DF64B3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DB365D-3355-2EAC-436D-663CD87720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BFA960-752D-F053-D141-624717E1E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7F6CBF-E764-BD4A-BB56-4BC85FF3B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5AD0F-149E-483F-BF97-51EBFB27977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89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71133" y="2606677"/>
            <a:ext cx="9067800" cy="822325"/>
          </a:xfrm>
        </p:spPr>
        <p:txBody>
          <a:bodyPr/>
          <a:lstStyle>
            <a:lvl1pPr algn="ctr"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3284538"/>
            <a:ext cx="8534400" cy="576262"/>
          </a:xfr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5F5F5F"/>
                </a:solidFill>
              </a:defRPr>
            </a:lvl1pPr>
          </a:lstStyle>
          <a:p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188254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80000" indent="-180000">
              <a:defRPr/>
            </a:lvl1pPr>
            <a:lvl2pPr marL="432000" indent="-180000">
              <a:defRPr sz="1800"/>
            </a:lvl2pPr>
            <a:lvl3pPr marL="648000" indent="-144000">
              <a:defRPr>
                <a:solidFill>
                  <a:schemeClr val="tx1"/>
                </a:solidFill>
              </a:defRPr>
            </a:lvl3pPr>
            <a:lvl4pPr marL="864000" indent="-144000">
              <a:defRPr/>
            </a:lvl4pPr>
            <a:lvl5pPr marL="1044000" indent="-144000">
              <a:defRPr/>
            </a:lvl5pPr>
          </a:lstStyle>
          <a:p>
            <a:pPr lvl="0"/>
            <a:r>
              <a:rPr lang="ko-KR" altLang="en-US" dirty="0"/>
              <a:t>첫째 수준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8A9EBD-EF0F-43CA-B7CC-460CDBDAC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3544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60000" indent="-360000">
              <a:buFont typeface="+mj-ea"/>
              <a:buAutoNum type="circleNumDbPlain"/>
              <a:defRPr/>
            </a:lvl1pPr>
            <a:lvl2pPr marL="648000" indent="-324000">
              <a:buFont typeface="+mj-ea"/>
              <a:buAutoNum type="circleNumDbPlain"/>
              <a:defRPr sz="1800"/>
            </a:lvl2pPr>
            <a:lvl3pPr marL="864000" indent="-288000">
              <a:buFont typeface="+mj-ea"/>
              <a:buAutoNum type="circleNumDbPlain"/>
              <a:defRPr>
                <a:solidFill>
                  <a:schemeClr val="tx1"/>
                </a:solidFill>
              </a:defRPr>
            </a:lvl3pPr>
            <a:lvl4pPr marL="1080000" indent="-252000">
              <a:buFont typeface="+mj-ea"/>
              <a:buAutoNum type="circleNumDbPlain"/>
              <a:defRPr/>
            </a:lvl4pPr>
            <a:lvl5pPr marL="1278000" indent="-252000">
              <a:buFont typeface="+mj-ea"/>
              <a:buAutoNum type="circleNumDbPlain"/>
              <a:defRPr/>
            </a:lvl5pPr>
          </a:lstStyle>
          <a:p>
            <a:pPr lvl="0"/>
            <a:r>
              <a:rPr lang="ko-KR" altLang="en-US" dirty="0"/>
              <a:t>첫째 수준 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8A9EBD-EF0F-43CA-B7CC-460CDBDAC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4888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kumimoji="1" lang="ko-KR" altLang="en-US" sz="2200" b="1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8A9EBD-EF0F-43CA-B7CC-460CDBDACE8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1" hasCustomPrompt="1"/>
          </p:nvPr>
        </p:nvSpPr>
        <p:spPr>
          <a:xfrm>
            <a:off x="334434" y="1196976"/>
            <a:ext cx="5569545" cy="4968875"/>
          </a:xfrm>
        </p:spPr>
        <p:txBody>
          <a:bodyPr/>
          <a:lstStyle>
            <a:lvl1pPr marL="216000" indent="-216000">
              <a:defRPr/>
            </a:lvl1pPr>
            <a:lvl2pPr marL="540000" indent="-216000">
              <a:defRPr sz="1800"/>
            </a:lvl2pPr>
            <a:lvl3pPr marL="756000" indent="-180000">
              <a:defRPr>
                <a:solidFill>
                  <a:schemeClr val="tx1"/>
                </a:solidFill>
              </a:defRPr>
            </a:lvl3pPr>
            <a:lvl4pPr marL="1008000" indent="-180000">
              <a:defRPr/>
            </a:lvl4pPr>
            <a:lvl5pPr marL="1224000" indent="-180000">
              <a:defRPr/>
            </a:lvl5pPr>
          </a:lstStyle>
          <a:p>
            <a:pPr lvl="0"/>
            <a:r>
              <a:rPr lang="ko-KR" altLang="en-US" dirty="0"/>
              <a:t>첫째 수준 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2" hasCustomPrompt="1"/>
          </p:nvPr>
        </p:nvSpPr>
        <p:spPr>
          <a:xfrm>
            <a:off x="6192012" y="1196976"/>
            <a:ext cx="5569545" cy="4968875"/>
          </a:xfrm>
        </p:spPr>
        <p:txBody>
          <a:bodyPr/>
          <a:lstStyle>
            <a:lvl1pPr marL="216000" indent="-216000">
              <a:defRPr/>
            </a:lvl1pPr>
            <a:lvl2pPr marL="540000" indent="-216000">
              <a:defRPr sz="1800"/>
            </a:lvl2pPr>
            <a:lvl3pPr marL="756000" indent="-180000">
              <a:defRPr>
                <a:solidFill>
                  <a:schemeClr val="tx1"/>
                </a:solidFill>
              </a:defRPr>
            </a:lvl3pPr>
            <a:lvl4pPr marL="1008000" indent="-180000">
              <a:defRPr/>
            </a:lvl4pPr>
            <a:lvl5pPr marL="1224000" indent="-180000">
              <a:defRPr/>
            </a:lvl5pPr>
          </a:lstStyle>
          <a:p>
            <a:pPr lvl="0"/>
            <a:r>
              <a:rPr lang="ko-KR" altLang="en-US" dirty="0"/>
              <a:t>첫째 수준 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6522562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kumimoji="1" lang="ko-KR" altLang="en-US" sz="2200" b="1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8A9EBD-EF0F-43CA-B7CC-460CDBDACE8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2"/>
          <p:cNvSpPr>
            <a:spLocks noGrp="1"/>
          </p:cNvSpPr>
          <p:nvPr>
            <p:ph idx="14" hasCustomPrompt="1"/>
          </p:nvPr>
        </p:nvSpPr>
        <p:spPr>
          <a:xfrm>
            <a:off x="334434" y="1196976"/>
            <a:ext cx="5569545" cy="4968875"/>
          </a:xfrm>
        </p:spPr>
        <p:txBody>
          <a:bodyPr/>
          <a:lstStyle>
            <a:lvl1pPr marL="360000" indent="-360000">
              <a:buFont typeface="+mj-ea"/>
              <a:buAutoNum type="circleNumDbPlain"/>
              <a:defRPr/>
            </a:lvl1pPr>
            <a:lvl2pPr marL="648000" indent="-324000">
              <a:buFont typeface="+mj-ea"/>
              <a:buAutoNum type="circleNumDbPlain"/>
              <a:defRPr sz="1800"/>
            </a:lvl2pPr>
            <a:lvl3pPr marL="864000" indent="-288000">
              <a:buFont typeface="+mj-ea"/>
              <a:buAutoNum type="circleNumDbPlain"/>
              <a:defRPr>
                <a:solidFill>
                  <a:schemeClr val="tx1"/>
                </a:solidFill>
              </a:defRPr>
            </a:lvl3pPr>
            <a:lvl4pPr marL="1080000" indent="-252000">
              <a:buFont typeface="+mj-ea"/>
              <a:buAutoNum type="circleNumDbPlain"/>
              <a:defRPr/>
            </a:lvl4pPr>
            <a:lvl5pPr marL="1278000" indent="-252000">
              <a:buFont typeface="+mj-ea"/>
              <a:buAutoNum type="circleNumDbPlain"/>
              <a:defRPr/>
            </a:lvl5pPr>
          </a:lstStyle>
          <a:p>
            <a:pPr lvl="0"/>
            <a:r>
              <a:rPr lang="ko-KR" altLang="en-US" dirty="0"/>
              <a:t>첫째 수준 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11" name="내용 개체 틀 2"/>
          <p:cNvSpPr>
            <a:spLocks noGrp="1"/>
          </p:cNvSpPr>
          <p:nvPr>
            <p:ph idx="15" hasCustomPrompt="1"/>
          </p:nvPr>
        </p:nvSpPr>
        <p:spPr>
          <a:xfrm>
            <a:off x="6192012" y="1196976"/>
            <a:ext cx="5568617" cy="4968875"/>
          </a:xfrm>
        </p:spPr>
        <p:txBody>
          <a:bodyPr/>
          <a:lstStyle>
            <a:lvl1pPr marL="360000" indent="-360000">
              <a:buFont typeface="+mj-ea"/>
              <a:buAutoNum type="circleNumDbPlain"/>
              <a:defRPr/>
            </a:lvl1pPr>
            <a:lvl2pPr marL="648000" indent="-324000">
              <a:buFont typeface="+mj-ea"/>
              <a:buAutoNum type="circleNumDbPlain"/>
              <a:defRPr sz="1800"/>
            </a:lvl2pPr>
            <a:lvl3pPr marL="864000" indent="-288000">
              <a:buFont typeface="+mj-ea"/>
              <a:buAutoNum type="circleNumDbPlain"/>
              <a:defRPr>
                <a:solidFill>
                  <a:schemeClr val="tx1"/>
                </a:solidFill>
              </a:defRPr>
            </a:lvl3pPr>
            <a:lvl4pPr marL="1080000" indent="-252000">
              <a:buFont typeface="+mj-ea"/>
              <a:buAutoNum type="circleNumDbPlain"/>
              <a:defRPr/>
            </a:lvl4pPr>
            <a:lvl5pPr marL="1278000" indent="-252000">
              <a:buFont typeface="+mj-ea"/>
              <a:buAutoNum type="circleNumDbPlain"/>
              <a:defRPr/>
            </a:lvl5pPr>
          </a:lstStyle>
          <a:p>
            <a:pPr lvl="0"/>
            <a:r>
              <a:rPr lang="ko-KR" altLang="en-US" dirty="0"/>
              <a:t>첫째 수준 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42561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kumimoji="1" lang="ko-KR" altLang="en-US" sz="2200" b="1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8A9EBD-EF0F-43CA-B7CC-460CDBDAC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78592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8A9EBD-EF0F-43CA-B7CC-460CDBDAC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10075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8559800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434" y="1196976"/>
            <a:ext cx="1152313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8117" y="6265863"/>
            <a:ext cx="88688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F08A9EBD-EF0F-43CA-B7CC-460CDBDAC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501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transition>
    <p:fade/>
  </p:transition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200" b="1">
          <a:solidFill>
            <a:schemeClr val="tx1"/>
          </a:solidFill>
          <a:latin typeface="-윤고딕140" pitchFamily="18" charset="-127"/>
          <a:ea typeface="-윤고딕140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200" b="1">
          <a:solidFill>
            <a:schemeClr val="tx1"/>
          </a:solidFill>
          <a:latin typeface="-윤고딕140" pitchFamily="18" charset="-127"/>
          <a:ea typeface="-윤고딕140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200" b="1">
          <a:solidFill>
            <a:schemeClr val="tx1"/>
          </a:solidFill>
          <a:latin typeface="-윤고딕140" pitchFamily="18" charset="-127"/>
          <a:ea typeface="-윤고딕140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200" b="1">
          <a:solidFill>
            <a:schemeClr val="tx1"/>
          </a:solidFill>
          <a:latin typeface="-윤고딕140" pitchFamily="18" charset="-127"/>
          <a:ea typeface="-윤고딕140" pitchFamily="18" charset="-127"/>
        </a:defRPr>
      </a:lvl5pPr>
      <a:lvl6pPr marL="457145" algn="l" rtl="0" eaLnBrk="1" fontAlgn="base" latinLnBrk="1" hangingPunct="1">
        <a:spcBef>
          <a:spcPct val="0"/>
        </a:spcBef>
        <a:spcAft>
          <a:spcPct val="0"/>
        </a:spcAft>
        <a:defRPr kumimoji="1" sz="2200" b="1">
          <a:solidFill>
            <a:schemeClr val="tx2"/>
          </a:solidFill>
          <a:latin typeface="-윤고딕140" pitchFamily="18" charset="-127"/>
          <a:ea typeface="-윤고딕140" pitchFamily="18" charset="-127"/>
        </a:defRPr>
      </a:lvl6pPr>
      <a:lvl7pPr marL="914290" algn="l" rtl="0" eaLnBrk="1" fontAlgn="base" latinLnBrk="1" hangingPunct="1">
        <a:spcBef>
          <a:spcPct val="0"/>
        </a:spcBef>
        <a:spcAft>
          <a:spcPct val="0"/>
        </a:spcAft>
        <a:defRPr kumimoji="1" sz="2200" b="1">
          <a:solidFill>
            <a:schemeClr val="tx2"/>
          </a:solidFill>
          <a:latin typeface="-윤고딕140" pitchFamily="18" charset="-127"/>
          <a:ea typeface="-윤고딕140" pitchFamily="18" charset="-127"/>
        </a:defRPr>
      </a:lvl7pPr>
      <a:lvl8pPr marL="1371435" algn="l" rtl="0" eaLnBrk="1" fontAlgn="base" latinLnBrk="1" hangingPunct="1">
        <a:spcBef>
          <a:spcPct val="0"/>
        </a:spcBef>
        <a:spcAft>
          <a:spcPct val="0"/>
        </a:spcAft>
        <a:defRPr kumimoji="1" sz="2200" b="1">
          <a:solidFill>
            <a:schemeClr val="tx2"/>
          </a:solidFill>
          <a:latin typeface="-윤고딕140" pitchFamily="18" charset="-127"/>
          <a:ea typeface="-윤고딕140" pitchFamily="18" charset="-127"/>
        </a:defRPr>
      </a:lvl8pPr>
      <a:lvl9pPr marL="1828581" algn="l" rtl="0" eaLnBrk="1" fontAlgn="base" latinLnBrk="1" hangingPunct="1">
        <a:spcBef>
          <a:spcPct val="0"/>
        </a:spcBef>
        <a:spcAft>
          <a:spcPct val="0"/>
        </a:spcAft>
        <a:defRPr kumimoji="1" sz="2200" b="1">
          <a:solidFill>
            <a:schemeClr val="tx2"/>
          </a:solidFill>
          <a:latin typeface="-윤고딕140" pitchFamily="18" charset="-127"/>
          <a:ea typeface="-윤고딕140" pitchFamily="18" charset="-127"/>
        </a:defRPr>
      </a:lvl9pPr>
    </p:titleStyle>
    <p:bodyStyle>
      <a:lvl1pPr marL="341313" indent="-341313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2000">
          <a:solidFill>
            <a:srgbClr val="376092"/>
          </a:solidFill>
          <a:latin typeface="+mn-lt"/>
          <a:ea typeface="+mn-ea"/>
          <a:cs typeface="+mn-cs"/>
        </a:defRPr>
      </a:lvl1pPr>
      <a:lvl2pPr marL="741363" indent="-284163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2pPr>
      <a:lvl3pPr marL="1141413" indent="-227013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1600">
          <a:solidFill>
            <a:schemeClr val="tx1"/>
          </a:solidFill>
          <a:latin typeface="+mn-lt"/>
          <a:ea typeface="+mn-ea"/>
        </a:defRPr>
      </a:lvl3pPr>
      <a:lvl4pPr marL="1598613" indent="-227013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5813" indent="-227013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5pPr>
      <a:lvl6pPr marL="2514298" indent="-228573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6pPr>
      <a:lvl7pPr marL="2971443" indent="-228573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7pPr>
      <a:lvl8pPr marL="3428589" indent="-228573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8pPr>
      <a:lvl9pPr marL="3885734" indent="-228573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808218-B74B-F64D-3B34-8F821BECB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831" y="2642770"/>
            <a:ext cx="9586968" cy="1159210"/>
          </a:xfrm>
        </p:spPr>
        <p:txBody>
          <a:bodyPr/>
          <a:lstStyle/>
          <a:p>
            <a:r>
              <a:rPr lang="en-US" altLang="ko-KR" b="1" dirty="0"/>
              <a:t>ML-KEM Keygen </a:t>
            </a:r>
            <a:r>
              <a:rPr lang="ko-KR" altLang="en-US" b="1" dirty="0"/>
              <a:t>하드웨어</a:t>
            </a:r>
            <a:r>
              <a:rPr lang="en-US" altLang="ko-KR" b="1" dirty="0"/>
              <a:t> </a:t>
            </a:r>
            <a:r>
              <a:rPr lang="ko-KR" altLang="en-US" b="1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94025515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A8E10-A151-3572-6C0C-786ABAF32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DA546-B546-8E23-7216-2DD2AF22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해시 함수 </a:t>
            </a:r>
            <a:r>
              <a:rPr lang="en-US" altLang="ko-KR" dirty="0">
                <a:latin typeface="+mj-ea"/>
              </a:rPr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838B6F-B049-D7CD-C729-6CED500DA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해시 함수</a:t>
            </a:r>
            <a:r>
              <a:rPr lang="en-US" altLang="ko-KR" b="1" dirty="0"/>
              <a:t> G, Parse, CBD</a:t>
            </a:r>
          </a:p>
          <a:p>
            <a:pPr lvl="1"/>
            <a:endParaRPr lang="en-US" altLang="ko-KR" b="1" dirty="0">
              <a:latin typeface="+mn-ea"/>
            </a:endParaRPr>
          </a:p>
        </p:txBody>
      </p:sp>
      <p:grpSp>
        <p:nvGrpSpPr>
          <p:cNvPr id="4" name="그룹 52">
            <a:extLst>
              <a:ext uri="{FF2B5EF4-FFF2-40B4-BE49-F238E27FC236}">
                <a16:creationId xmlns:a16="http://schemas.microsoft.com/office/drawing/2014/main" id="{5956C2FA-C20B-CB7A-3E2C-1F98EC19907C}"/>
              </a:ext>
            </a:extLst>
          </p:cNvPr>
          <p:cNvGrpSpPr>
            <a:grpSpLocks/>
          </p:cNvGrpSpPr>
          <p:nvPr/>
        </p:nvGrpSpPr>
        <p:grpSpPr bwMode="auto">
          <a:xfrm>
            <a:off x="9169400" y="2135219"/>
            <a:ext cx="864000" cy="864000"/>
            <a:chOff x="3553754" y="4311351"/>
            <a:chExt cx="1601778" cy="152550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087746C-D693-FADD-4FB9-86FB672F3A97}"/>
                </a:ext>
              </a:extLst>
            </p:cNvPr>
            <p:cNvSpPr/>
            <p:nvPr/>
          </p:nvSpPr>
          <p:spPr bwMode="auto">
            <a:xfrm>
              <a:off x="3553754" y="4311351"/>
              <a:ext cx="1601778" cy="1525503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34000">
                  <a:schemeClr val="bg1">
                    <a:lumMod val="85000"/>
                  </a:schemeClr>
                </a:gs>
                <a:gs pos="6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D5D09B5-1533-C9B9-DE6C-96A316CE82CB}"/>
                </a:ext>
              </a:extLst>
            </p:cNvPr>
            <p:cNvSpPr/>
            <p:nvPr/>
          </p:nvSpPr>
          <p:spPr bwMode="auto">
            <a:xfrm>
              <a:off x="3782579" y="4335945"/>
              <a:ext cx="1144127" cy="1119533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8000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6AAC43D3-869B-902D-C5FD-5C42B0DA5657}"/>
              </a:ext>
            </a:extLst>
          </p:cNvPr>
          <p:cNvCxnSpPr>
            <a:cxnSpLocks/>
            <a:stCxn id="29" idx="6"/>
            <a:endCxn id="36" idx="1"/>
          </p:cNvCxnSpPr>
          <p:nvPr/>
        </p:nvCxnSpPr>
        <p:spPr bwMode="auto">
          <a:xfrm>
            <a:off x="1876316" y="3716573"/>
            <a:ext cx="567594" cy="1962"/>
          </a:xfrm>
          <a:prstGeom prst="bentConnector3">
            <a:avLst/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2" name="그룹 52">
            <a:extLst>
              <a:ext uri="{FF2B5EF4-FFF2-40B4-BE49-F238E27FC236}">
                <a16:creationId xmlns:a16="http://schemas.microsoft.com/office/drawing/2014/main" id="{69D3699B-8D6B-6B9C-2B68-186CC47E9347}"/>
              </a:ext>
            </a:extLst>
          </p:cNvPr>
          <p:cNvGrpSpPr>
            <a:grpSpLocks/>
          </p:cNvGrpSpPr>
          <p:nvPr/>
        </p:nvGrpSpPr>
        <p:grpSpPr bwMode="auto">
          <a:xfrm>
            <a:off x="9169399" y="3281948"/>
            <a:ext cx="864000" cy="864000"/>
            <a:chOff x="3553754" y="4311351"/>
            <a:chExt cx="1601778" cy="152550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B13C9BE-D403-7F27-DB36-46D710D1B7DD}"/>
                </a:ext>
              </a:extLst>
            </p:cNvPr>
            <p:cNvSpPr/>
            <p:nvPr/>
          </p:nvSpPr>
          <p:spPr bwMode="auto">
            <a:xfrm>
              <a:off x="3553754" y="4311351"/>
              <a:ext cx="1601778" cy="1525503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34000">
                  <a:schemeClr val="bg1">
                    <a:lumMod val="85000"/>
                  </a:schemeClr>
                </a:gs>
                <a:gs pos="6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58DFA8A-E915-7599-E24C-F482F5D9149D}"/>
                </a:ext>
              </a:extLst>
            </p:cNvPr>
            <p:cNvSpPr/>
            <p:nvPr/>
          </p:nvSpPr>
          <p:spPr bwMode="auto">
            <a:xfrm>
              <a:off x="3782578" y="4335944"/>
              <a:ext cx="1144127" cy="1119534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8000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5" name="그룹 52">
            <a:extLst>
              <a:ext uri="{FF2B5EF4-FFF2-40B4-BE49-F238E27FC236}">
                <a16:creationId xmlns:a16="http://schemas.microsoft.com/office/drawing/2014/main" id="{94AEB442-CCCF-D3AB-AA91-CEA876EEE0A5}"/>
              </a:ext>
            </a:extLst>
          </p:cNvPr>
          <p:cNvGrpSpPr>
            <a:grpSpLocks/>
          </p:cNvGrpSpPr>
          <p:nvPr/>
        </p:nvGrpSpPr>
        <p:grpSpPr bwMode="auto">
          <a:xfrm>
            <a:off x="9169399" y="4451301"/>
            <a:ext cx="864000" cy="864000"/>
            <a:chOff x="3553754" y="4311351"/>
            <a:chExt cx="1601778" cy="152550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41CDDD6-04EA-863D-7F9B-6860D3627503}"/>
                </a:ext>
              </a:extLst>
            </p:cNvPr>
            <p:cNvSpPr/>
            <p:nvPr/>
          </p:nvSpPr>
          <p:spPr bwMode="auto">
            <a:xfrm>
              <a:off x="3553754" y="4311351"/>
              <a:ext cx="1601778" cy="1525503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34000">
                  <a:schemeClr val="bg1">
                    <a:lumMod val="85000"/>
                  </a:schemeClr>
                </a:gs>
                <a:gs pos="6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DC92BE4-84C4-1506-B877-1AFC3836E193}"/>
                </a:ext>
              </a:extLst>
            </p:cNvPr>
            <p:cNvSpPr/>
            <p:nvPr/>
          </p:nvSpPr>
          <p:spPr bwMode="auto">
            <a:xfrm>
              <a:off x="3782579" y="4335945"/>
              <a:ext cx="1144127" cy="1119533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8000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8" name="그룹 52">
            <a:extLst>
              <a:ext uri="{FF2B5EF4-FFF2-40B4-BE49-F238E27FC236}">
                <a16:creationId xmlns:a16="http://schemas.microsoft.com/office/drawing/2014/main" id="{DE63D1CC-1FEA-B894-9A6D-F3CD92CF8E2F}"/>
              </a:ext>
            </a:extLst>
          </p:cNvPr>
          <p:cNvGrpSpPr>
            <a:grpSpLocks/>
          </p:cNvGrpSpPr>
          <p:nvPr/>
        </p:nvGrpSpPr>
        <p:grpSpPr bwMode="auto">
          <a:xfrm>
            <a:off x="1012316" y="3284573"/>
            <a:ext cx="864000" cy="864000"/>
            <a:chOff x="3553754" y="4311351"/>
            <a:chExt cx="1601778" cy="152550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555410F-59F2-E449-EAFF-9A12D1CD6A82}"/>
                </a:ext>
              </a:extLst>
            </p:cNvPr>
            <p:cNvSpPr/>
            <p:nvPr/>
          </p:nvSpPr>
          <p:spPr bwMode="auto">
            <a:xfrm>
              <a:off x="3553754" y="4311351"/>
              <a:ext cx="1601778" cy="1525503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34000">
                  <a:schemeClr val="bg1">
                    <a:lumMod val="85000"/>
                  </a:schemeClr>
                </a:gs>
                <a:gs pos="6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F72E318-BA86-6F08-944C-FD5618F807F8}"/>
                </a:ext>
              </a:extLst>
            </p:cNvPr>
            <p:cNvSpPr/>
            <p:nvPr/>
          </p:nvSpPr>
          <p:spPr bwMode="auto">
            <a:xfrm>
              <a:off x="3782579" y="4335945"/>
              <a:ext cx="1144127" cy="1119533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8000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1" name="직사각형 33">
            <a:extLst>
              <a:ext uri="{FF2B5EF4-FFF2-40B4-BE49-F238E27FC236}">
                <a16:creationId xmlns:a16="http://schemas.microsoft.com/office/drawing/2014/main" id="{172CC75E-CF10-361B-C1F0-57588143B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3881" y="3284573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CBD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2" name="직사각형 33">
            <a:extLst>
              <a:ext uri="{FF2B5EF4-FFF2-40B4-BE49-F238E27FC236}">
                <a16:creationId xmlns:a16="http://schemas.microsoft.com/office/drawing/2014/main" id="{1592A5B6-B5F1-DD4E-2A6B-BC7295F94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3881" y="4447692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CBD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3" name="직사각형 33">
            <a:extLst>
              <a:ext uri="{FF2B5EF4-FFF2-40B4-BE49-F238E27FC236}">
                <a16:creationId xmlns:a16="http://schemas.microsoft.com/office/drawing/2014/main" id="{B6DDA0FE-B1AB-C03D-1E9B-61BAED899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3881" y="2135219"/>
            <a:ext cx="864000" cy="864001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Parse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9019A0F-C6C8-EAF0-901D-E9A547B17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6640" y="3282349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NTT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BFCDA9-F947-4061-34E4-7E1EA0E3D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6640" y="4452486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NTT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6" name="직사각형 33">
            <a:extLst>
              <a:ext uri="{FF2B5EF4-FFF2-40B4-BE49-F238E27FC236}">
                <a16:creationId xmlns:a16="http://schemas.microsoft.com/office/drawing/2014/main" id="{E50F4AAE-5A9E-8FD1-156F-76EC4E3A2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3910" y="3286535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G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pSp>
        <p:nvGrpSpPr>
          <p:cNvPr id="37" name="그룹 52">
            <a:extLst>
              <a:ext uri="{FF2B5EF4-FFF2-40B4-BE49-F238E27FC236}">
                <a16:creationId xmlns:a16="http://schemas.microsoft.com/office/drawing/2014/main" id="{186DBD96-A411-EB09-1DE6-67E33679C43A}"/>
              </a:ext>
            </a:extLst>
          </p:cNvPr>
          <p:cNvGrpSpPr>
            <a:grpSpLocks/>
          </p:cNvGrpSpPr>
          <p:nvPr/>
        </p:nvGrpSpPr>
        <p:grpSpPr bwMode="auto">
          <a:xfrm>
            <a:off x="3728859" y="2135219"/>
            <a:ext cx="864000" cy="864000"/>
            <a:chOff x="3553754" y="4311351"/>
            <a:chExt cx="1601778" cy="1525503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866E771-F8F2-5380-F722-064F08C8507B}"/>
                </a:ext>
              </a:extLst>
            </p:cNvPr>
            <p:cNvSpPr/>
            <p:nvPr/>
          </p:nvSpPr>
          <p:spPr bwMode="auto">
            <a:xfrm>
              <a:off x="3553754" y="4311351"/>
              <a:ext cx="1601778" cy="1525503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34000">
                  <a:schemeClr val="bg1">
                    <a:lumMod val="85000"/>
                  </a:schemeClr>
                </a:gs>
                <a:gs pos="6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21FA093-01C1-973E-9711-155CD9C7D3AA}"/>
                </a:ext>
              </a:extLst>
            </p:cNvPr>
            <p:cNvSpPr/>
            <p:nvPr/>
          </p:nvSpPr>
          <p:spPr bwMode="auto">
            <a:xfrm>
              <a:off x="3782579" y="4335945"/>
              <a:ext cx="1144127" cy="1119533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8000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0" name="그룹 52">
            <a:extLst>
              <a:ext uri="{FF2B5EF4-FFF2-40B4-BE49-F238E27FC236}">
                <a16:creationId xmlns:a16="http://schemas.microsoft.com/office/drawing/2014/main" id="{5DBE884F-7F24-152D-6FEC-0E7D5CE2E209}"/>
              </a:ext>
            </a:extLst>
          </p:cNvPr>
          <p:cNvGrpSpPr>
            <a:grpSpLocks/>
          </p:cNvGrpSpPr>
          <p:nvPr/>
        </p:nvGrpSpPr>
        <p:grpSpPr bwMode="auto">
          <a:xfrm>
            <a:off x="3728858" y="3932573"/>
            <a:ext cx="864000" cy="864000"/>
            <a:chOff x="3553754" y="4311351"/>
            <a:chExt cx="1601778" cy="1525503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819E84B-1BA2-2466-9F01-1184E540B6AC}"/>
                </a:ext>
              </a:extLst>
            </p:cNvPr>
            <p:cNvSpPr/>
            <p:nvPr/>
          </p:nvSpPr>
          <p:spPr bwMode="auto">
            <a:xfrm>
              <a:off x="3553754" y="4311351"/>
              <a:ext cx="1601778" cy="1525503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34000">
                  <a:schemeClr val="bg1">
                    <a:lumMod val="85000"/>
                  </a:schemeClr>
                </a:gs>
                <a:gs pos="6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73036B0-238D-7C42-09C6-1999415F8097}"/>
                </a:ext>
              </a:extLst>
            </p:cNvPr>
            <p:cNvSpPr/>
            <p:nvPr/>
          </p:nvSpPr>
          <p:spPr bwMode="auto">
            <a:xfrm>
              <a:off x="3782579" y="4335945"/>
              <a:ext cx="1144127" cy="1119533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8000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15B34B7-6A65-D5C3-1D69-63EF06692B5B}"/>
              </a:ext>
            </a:extLst>
          </p:cNvPr>
          <p:cNvCxnSpPr>
            <a:cxnSpLocks/>
            <a:stCxn id="36" idx="3"/>
            <a:endCxn id="41" idx="2"/>
          </p:cNvCxnSpPr>
          <p:nvPr/>
        </p:nvCxnSpPr>
        <p:spPr bwMode="auto">
          <a:xfrm>
            <a:off x="3307910" y="3718535"/>
            <a:ext cx="420948" cy="646038"/>
          </a:xfrm>
          <a:prstGeom prst="bentConnector3">
            <a:avLst/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40496D6-822A-0C8F-C66E-5763ABD382F5}"/>
              </a:ext>
            </a:extLst>
          </p:cNvPr>
          <p:cNvCxnSpPr>
            <a:cxnSpLocks/>
            <a:stCxn id="36" idx="3"/>
            <a:endCxn id="38" idx="2"/>
          </p:cNvCxnSpPr>
          <p:nvPr/>
        </p:nvCxnSpPr>
        <p:spPr bwMode="auto">
          <a:xfrm flipV="1">
            <a:off x="3307910" y="2567219"/>
            <a:ext cx="420949" cy="1151316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7622A14A-870F-254C-E44C-25EF1AF6EC05}"/>
              </a:ext>
            </a:extLst>
          </p:cNvPr>
          <p:cNvCxnSpPr>
            <a:cxnSpLocks/>
            <a:stCxn id="41" idx="6"/>
            <a:endCxn id="32" idx="1"/>
          </p:cNvCxnSpPr>
          <p:nvPr/>
        </p:nvCxnSpPr>
        <p:spPr bwMode="auto">
          <a:xfrm>
            <a:off x="4592858" y="4364573"/>
            <a:ext cx="691023" cy="515119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DAD8547F-4B7A-3E6C-3B44-4A190FA9F9F5}"/>
              </a:ext>
            </a:extLst>
          </p:cNvPr>
          <p:cNvCxnSpPr>
            <a:cxnSpLocks/>
            <a:stCxn id="41" idx="6"/>
            <a:endCxn id="31" idx="1"/>
          </p:cNvCxnSpPr>
          <p:nvPr/>
        </p:nvCxnSpPr>
        <p:spPr bwMode="auto">
          <a:xfrm flipV="1">
            <a:off x="4592858" y="3716573"/>
            <a:ext cx="691023" cy="648000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7EC0FA1D-5057-DFA9-0D46-767D4C0D0720}"/>
              </a:ext>
            </a:extLst>
          </p:cNvPr>
          <p:cNvCxnSpPr>
            <a:cxnSpLocks/>
            <a:stCxn id="38" idx="6"/>
            <a:endCxn id="33" idx="1"/>
          </p:cNvCxnSpPr>
          <p:nvPr/>
        </p:nvCxnSpPr>
        <p:spPr bwMode="auto">
          <a:xfrm>
            <a:off x="4592859" y="2567219"/>
            <a:ext cx="691022" cy="1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5ACEA6C5-87E3-9F28-7880-E4E65CDC8FD6}"/>
              </a:ext>
            </a:extLst>
          </p:cNvPr>
          <p:cNvCxnSpPr>
            <a:cxnSpLocks/>
            <a:stCxn id="33" idx="3"/>
            <a:endCxn id="6" idx="2"/>
          </p:cNvCxnSpPr>
          <p:nvPr/>
        </p:nvCxnSpPr>
        <p:spPr bwMode="auto">
          <a:xfrm flipV="1">
            <a:off x="6147881" y="2567219"/>
            <a:ext cx="3021519" cy="1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F1F7E97C-EB63-ED0D-21CE-F4971E310D93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 bwMode="auto">
          <a:xfrm flipV="1">
            <a:off x="6147881" y="3714349"/>
            <a:ext cx="1078759" cy="2224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E4F5C91B-D8AD-6E67-4B5C-4B78F931A8C8}"/>
              </a:ext>
            </a:extLst>
          </p:cNvPr>
          <p:cNvCxnSpPr>
            <a:cxnSpLocks/>
            <a:stCxn id="34" idx="3"/>
            <a:endCxn id="23" idx="2"/>
          </p:cNvCxnSpPr>
          <p:nvPr/>
        </p:nvCxnSpPr>
        <p:spPr bwMode="auto">
          <a:xfrm flipV="1">
            <a:off x="8090640" y="3713948"/>
            <a:ext cx="1078759" cy="401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2E0E97F0-8DAE-95A7-9763-E231589DAC10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 bwMode="auto">
          <a:xfrm>
            <a:off x="6147881" y="4879692"/>
            <a:ext cx="1078759" cy="4794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7F145CEE-511C-2692-0016-4384A6C71187}"/>
              </a:ext>
            </a:extLst>
          </p:cNvPr>
          <p:cNvCxnSpPr>
            <a:cxnSpLocks/>
            <a:stCxn id="35" idx="3"/>
            <a:endCxn id="26" idx="2"/>
          </p:cNvCxnSpPr>
          <p:nvPr/>
        </p:nvCxnSpPr>
        <p:spPr bwMode="auto">
          <a:xfrm flipV="1">
            <a:off x="8090640" y="4883301"/>
            <a:ext cx="1078759" cy="1185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4AD71E4-CEA9-AC3C-B5F0-217A364E47D0}"/>
              </a:ext>
            </a:extLst>
          </p:cNvPr>
          <p:cNvSpPr txBox="1"/>
          <p:nvPr/>
        </p:nvSpPr>
        <p:spPr>
          <a:xfrm>
            <a:off x="1057423" y="3496121"/>
            <a:ext cx="7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Seed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A0D8A-B2A2-23D8-56A8-02C5340C4FCB}"/>
              </a:ext>
            </a:extLst>
          </p:cNvPr>
          <p:cNvSpPr txBox="1"/>
          <p:nvPr/>
        </p:nvSpPr>
        <p:spPr>
          <a:xfrm>
            <a:off x="9214506" y="2337221"/>
            <a:ext cx="7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EF1247-2908-4D7A-E181-DDA42958FD36}"/>
              </a:ext>
            </a:extLst>
          </p:cNvPr>
          <p:cNvSpPr txBox="1"/>
          <p:nvPr/>
        </p:nvSpPr>
        <p:spPr>
          <a:xfrm>
            <a:off x="9214506" y="3499290"/>
            <a:ext cx="7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68557D-2CDB-4EAA-8418-F4F103774C48}"/>
              </a:ext>
            </a:extLst>
          </p:cNvPr>
          <p:cNvSpPr txBox="1"/>
          <p:nvPr/>
        </p:nvSpPr>
        <p:spPr>
          <a:xfrm>
            <a:off x="9214505" y="4666827"/>
            <a:ext cx="7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6B709E-1BFF-A13B-01A4-7525154DEA68}"/>
              </a:ext>
            </a:extLst>
          </p:cNvPr>
          <p:cNvSpPr txBox="1"/>
          <p:nvPr/>
        </p:nvSpPr>
        <p:spPr>
          <a:xfrm>
            <a:off x="3773965" y="2337221"/>
            <a:ext cx="7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ko-KR" dirty="0"/>
              <a:t>ρ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25640C7-A914-6623-D842-6575500EA762}"/>
              </a:ext>
            </a:extLst>
          </p:cNvPr>
          <p:cNvSpPr txBox="1"/>
          <p:nvPr/>
        </p:nvSpPr>
        <p:spPr>
          <a:xfrm>
            <a:off x="3776659" y="4132069"/>
            <a:ext cx="7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ko-KR" dirty="0"/>
              <a:t>σ</a:t>
            </a:r>
            <a:endParaRPr lang="ko-KR" altLang="en-US" dirty="0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ABFE9101-BBE3-BA9B-CDB1-5BAA253854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790788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7612F-8561-E646-40F4-C4129C138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B7509-986B-B296-7B84-959E8F12A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해시 함수 </a:t>
            </a:r>
            <a:r>
              <a:rPr lang="en-US" altLang="ko-KR" dirty="0">
                <a:latin typeface="+mj-ea"/>
              </a:rPr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BD9AF0-8F12-9C12-D743-FA3C4DEAC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해시 함수</a:t>
            </a:r>
            <a:r>
              <a:rPr lang="en-US" altLang="ko-KR" b="1" dirty="0"/>
              <a:t> G, Parse, CBD</a:t>
            </a:r>
          </a:p>
          <a:p>
            <a:pPr lvl="1"/>
            <a:endParaRPr lang="en-US" altLang="ko-KR" b="1" dirty="0">
              <a:latin typeface="+mn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6C7AAAE-7ACE-AD0F-FF2E-448A17F7E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930" y="1792706"/>
            <a:ext cx="5702354" cy="20193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4A5AB3-62A5-9A93-B6C6-E02FED100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930" y="3954042"/>
            <a:ext cx="5246165" cy="2019304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5FAD94-F448-E82E-2E7D-4FFDCCA0A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16" y="1792706"/>
            <a:ext cx="5226791" cy="2011847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grpSp>
        <p:nvGrpSpPr>
          <p:cNvPr id="90" name="그룹 52">
            <a:extLst>
              <a:ext uri="{FF2B5EF4-FFF2-40B4-BE49-F238E27FC236}">
                <a16:creationId xmlns:a16="http://schemas.microsoft.com/office/drawing/2014/main" id="{38D40881-E0DC-25CC-38E4-C01187B674EE}"/>
              </a:ext>
            </a:extLst>
          </p:cNvPr>
          <p:cNvGrpSpPr>
            <a:grpSpLocks/>
          </p:cNvGrpSpPr>
          <p:nvPr/>
        </p:nvGrpSpPr>
        <p:grpSpPr bwMode="auto">
          <a:xfrm>
            <a:off x="4753720" y="4215350"/>
            <a:ext cx="406485" cy="406485"/>
            <a:chOff x="3553754" y="4311351"/>
            <a:chExt cx="1601778" cy="1525503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F69C52A-C9DC-542D-8E55-074D22A0F4D7}"/>
                </a:ext>
              </a:extLst>
            </p:cNvPr>
            <p:cNvSpPr/>
            <p:nvPr/>
          </p:nvSpPr>
          <p:spPr bwMode="auto">
            <a:xfrm>
              <a:off x="3553754" y="4311351"/>
              <a:ext cx="1601778" cy="1525503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34000">
                  <a:schemeClr val="bg1">
                    <a:lumMod val="85000"/>
                  </a:schemeClr>
                </a:gs>
                <a:gs pos="6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F1B88769-D354-F4D6-56EE-53D213C0C465}"/>
                </a:ext>
              </a:extLst>
            </p:cNvPr>
            <p:cNvSpPr/>
            <p:nvPr/>
          </p:nvSpPr>
          <p:spPr bwMode="auto">
            <a:xfrm>
              <a:off x="3782579" y="4335945"/>
              <a:ext cx="1144127" cy="1119533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8000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B01565B1-C89E-F53A-B17F-E6E496F944C6}"/>
              </a:ext>
            </a:extLst>
          </p:cNvPr>
          <p:cNvCxnSpPr>
            <a:cxnSpLocks/>
            <a:stCxn id="123" idx="6"/>
            <a:endCxn id="100" idx="1"/>
          </p:cNvCxnSpPr>
          <p:nvPr/>
        </p:nvCxnSpPr>
        <p:spPr bwMode="auto">
          <a:xfrm>
            <a:off x="1322548" y="4959328"/>
            <a:ext cx="267035" cy="923"/>
          </a:xfrm>
          <a:prstGeom prst="bentConnector3">
            <a:avLst/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92" name="그룹 52">
            <a:extLst>
              <a:ext uri="{FF2B5EF4-FFF2-40B4-BE49-F238E27FC236}">
                <a16:creationId xmlns:a16="http://schemas.microsoft.com/office/drawing/2014/main" id="{895C12E2-F65F-4800-4FD7-0659DFC020E3}"/>
              </a:ext>
            </a:extLst>
          </p:cNvPr>
          <p:cNvGrpSpPr>
            <a:grpSpLocks/>
          </p:cNvGrpSpPr>
          <p:nvPr/>
        </p:nvGrpSpPr>
        <p:grpSpPr bwMode="auto">
          <a:xfrm>
            <a:off x="4753719" y="4754851"/>
            <a:ext cx="406485" cy="406485"/>
            <a:chOff x="3553754" y="4311351"/>
            <a:chExt cx="1601778" cy="1525503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86181890-94A4-1E53-9F40-6749ED42E66D}"/>
                </a:ext>
              </a:extLst>
            </p:cNvPr>
            <p:cNvSpPr/>
            <p:nvPr/>
          </p:nvSpPr>
          <p:spPr bwMode="auto">
            <a:xfrm>
              <a:off x="3553754" y="4311351"/>
              <a:ext cx="1601778" cy="1525503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34000">
                  <a:schemeClr val="bg1">
                    <a:lumMod val="85000"/>
                  </a:schemeClr>
                </a:gs>
                <a:gs pos="6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E95F5F5B-2574-EFA6-A100-0C679CC8AA06}"/>
                </a:ext>
              </a:extLst>
            </p:cNvPr>
            <p:cNvSpPr/>
            <p:nvPr/>
          </p:nvSpPr>
          <p:spPr bwMode="auto">
            <a:xfrm>
              <a:off x="3782578" y="4335944"/>
              <a:ext cx="1144127" cy="1119534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8000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93" name="그룹 52">
            <a:extLst>
              <a:ext uri="{FF2B5EF4-FFF2-40B4-BE49-F238E27FC236}">
                <a16:creationId xmlns:a16="http://schemas.microsoft.com/office/drawing/2014/main" id="{A442D75E-DCA0-2CD8-B5E0-8AA435D6D4F5}"/>
              </a:ext>
            </a:extLst>
          </p:cNvPr>
          <p:cNvGrpSpPr>
            <a:grpSpLocks/>
          </p:cNvGrpSpPr>
          <p:nvPr/>
        </p:nvGrpSpPr>
        <p:grpSpPr bwMode="auto">
          <a:xfrm>
            <a:off x="4753719" y="5304995"/>
            <a:ext cx="406485" cy="406485"/>
            <a:chOff x="3553754" y="4311351"/>
            <a:chExt cx="1601778" cy="1525503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238965DB-C4B0-68AD-875B-8B360BA1726D}"/>
                </a:ext>
              </a:extLst>
            </p:cNvPr>
            <p:cNvSpPr/>
            <p:nvPr/>
          </p:nvSpPr>
          <p:spPr bwMode="auto">
            <a:xfrm>
              <a:off x="3553754" y="4311351"/>
              <a:ext cx="1601778" cy="1525503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34000">
                  <a:schemeClr val="bg1">
                    <a:lumMod val="85000"/>
                  </a:schemeClr>
                </a:gs>
                <a:gs pos="6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E1285FD9-82FF-A0E1-9A0E-D1FC51D8F161}"/>
                </a:ext>
              </a:extLst>
            </p:cNvPr>
            <p:cNvSpPr/>
            <p:nvPr/>
          </p:nvSpPr>
          <p:spPr bwMode="auto">
            <a:xfrm>
              <a:off x="3782579" y="4335945"/>
              <a:ext cx="1144127" cy="1119533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8000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94" name="그룹 52">
            <a:extLst>
              <a:ext uri="{FF2B5EF4-FFF2-40B4-BE49-F238E27FC236}">
                <a16:creationId xmlns:a16="http://schemas.microsoft.com/office/drawing/2014/main" id="{99AC9CD1-F491-313F-7313-0BA677BCAA3E}"/>
              </a:ext>
            </a:extLst>
          </p:cNvPr>
          <p:cNvGrpSpPr>
            <a:grpSpLocks/>
          </p:cNvGrpSpPr>
          <p:nvPr/>
        </p:nvGrpSpPr>
        <p:grpSpPr bwMode="auto">
          <a:xfrm>
            <a:off x="916063" y="4756086"/>
            <a:ext cx="406485" cy="406485"/>
            <a:chOff x="3553754" y="4311351"/>
            <a:chExt cx="1601778" cy="1525503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09B0BC8E-5D38-A767-E069-2434A1691331}"/>
                </a:ext>
              </a:extLst>
            </p:cNvPr>
            <p:cNvSpPr/>
            <p:nvPr/>
          </p:nvSpPr>
          <p:spPr bwMode="auto">
            <a:xfrm>
              <a:off x="3553754" y="4311351"/>
              <a:ext cx="1601778" cy="1525503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34000">
                  <a:schemeClr val="bg1">
                    <a:lumMod val="85000"/>
                  </a:schemeClr>
                </a:gs>
                <a:gs pos="6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7E85F21C-EE5B-5399-83E2-6628296C0FB0}"/>
                </a:ext>
              </a:extLst>
            </p:cNvPr>
            <p:cNvSpPr/>
            <p:nvPr/>
          </p:nvSpPr>
          <p:spPr bwMode="auto">
            <a:xfrm>
              <a:off x="3782579" y="4335945"/>
              <a:ext cx="1144127" cy="1119533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8000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95" name="직사각형 33">
            <a:extLst>
              <a:ext uri="{FF2B5EF4-FFF2-40B4-BE49-F238E27FC236}">
                <a16:creationId xmlns:a16="http://schemas.microsoft.com/office/drawing/2014/main" id="{E223BFAF-A88C-459C-3981-1A1A31FE0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703" y="4756086"/>
            <a:ext cx="406485" cy="406485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sz="700" dirty="0">
                <a:solidFill>
                  <a:srgbClr val="000000"/>
                </a:solidFill>
                <a:latin typeface="+mn-ea"/>
                <a:ea typeface="+mn-ea"/>
              </a:rPr>
              <a:t>CBD</a:t>
            </a:r>
            <a:endParaRPr lang="ko-KR" altLang="en-US" sz="7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96" name="직사각형 33">
            <a:extLst>
              <a:ext uri="{FF2B5EF4-FFF2-40B4-BE49-F238E27FC236}">
                <a16:creationId xmlns:a16="http://schemas.microsoft.com/office/drawing/2014/main" id="{28EBD5BD-2A38-DC3B-9B2F-7E5845F19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703" y="5303297"/>
            <a:ext cx="406485" cy="406485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sz="700" dirty="0">
                <a:solidFill>
                  <a:srgbClr val="000000"/>
                </a:solidFill>
                <a:latin typeface="+mn-ea"/>
                <a:ea typeface="+mn-ea"/>
              </a:rPr>
              <a:t>CBD</a:t>
            </a:r>
            <a:endParaRPr lang="ko-KR" altLang="en-US" sz="7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97" name="직사각형 33">
            <a:extLst>
              <a:ext uri="{FF2B5EF4-FFF2-40B4-BE49-F238E27FC236}">
                <a16:creationId xmlns:a16="http://schemas.microsoft.com/office/drawing/2014/main" id="{7BB5A47E-2259-2404-FA77-F72A19DC2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703" y="4215350"/>
            <a:ext cx="406485" cy="406486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sz="700" dirty="0">
                <a:solidFill>
                  <a:srgbClr val="000000"/>
                </a:solidFill>
                <a:latin typeface="+mn-ea"/>
                <a:ea typeface="+mn-ea"/>
              </a:rPr>
              <a:t>Parse</a:t>
            </a:r>
            <a:endParaRPr lang="ko-KR" altLang="en-US" sz="7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69F6662-6230-3389-7C70-7201BE2C9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9711" y="4755039"/>
            <a:ext cx="406485" cy="406485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E823C0F-EA19-CA2D-E7A0-4B4EC2830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9711" y="5305553"/>
            <a:ext cx="406485" cy="406485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00" name="직사각형 33">
            <a:extLst>
              <a:ext uri="{FF2B5EF4-FFF2-40B4-BE49-F238E27FC236}">
                <a16:creationId xmlns:a16="http://schemas.microsoft.com/office/drawing/2014/main" id="{9D503DFA-C26B-BA39-1EE6-9169077C9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9584" y="4757009"/>
            <a:ext cx="406485" cy="406485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FF0000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sz="700" dirty="0">
                <a:solidFill>
                  <a:srgbClr val="000000"/>
                </a:solidFill>
                <a:latin typeface="+mn-ea"/>
                <a:ea typeface="+mn-ea"/>
              </a:rPr>
              <a:t>G</a:t>
            </a:r>
            <a:endParaRPr lang="ko-KR" altLang="en-US" sz="7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pSp>
        <p:nvGrpSpPr>
          <p:cNvPr id="101" name="그룹 52">
            <a:extLst>
              <a:ext uri="{FF2B5EF4-FFF2-40B4-BE49-F238E27FC236}">
                <a16:creationId xmlns:a16="http://schemas.microsoft.com/office/drawing/2014/main" id="{EF1A500D-7DCA-4014-2A64-5C20B231628F}"/>
              </a:ext>
            </a:extLst>
          </p:cNvPr>
          <p:cNvGrpSpPr>
            <a:grpSpLocks/>
          </p:cNvGrpSpPr>
          <p:nvPr/>
        </p:nvGrpSpPr>
        <p:grpSpPr bwMode="auto">
          <a:xfrm>
            <a:off x="2194113" y="4215350"/>
            <a:ext cx="406485" cy="406485"/>
            <a:chOff x="3553754" y="4311351"/>
            <a:chExt cx="1601778" cy="1525503"/>
          </a:xfrm>
        </p:grpSpPr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C24F7A9B-6D25-8596-C0D5-F083EC9762F6}"/>
                </a:ext>
              </a:extLst>
            </p:cNvPr>
            <p:cNvSpPr/>
            <p:nvPr/>
          </p:nvSpPr>
          <p:spPr bwMode="auto">
            <a:xfrm>
              <a:off x="3553754" y="4311351"/>
              <a:ext cx="1601778" cy="1525503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34000">
                  <a:schemeClr val="bg1">
                    <a:lumMod val="85000"/>
                  </a:schemeClr>
                </a:gs>
                <a:gs pos="6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683A89E0-9341-8A71-2CAF-9A9880800772}"/>
                </a:ext>
              </a:extLst>
            </p:cNvPr>
            <p:cNvSpPr/>
            <p:nvPr/>
          </p:nvSpPr>
          <p:spPr bwMode="auto">
            <a:xfrm>
              <a:off x="3782579" y="4335945"/>
              <a:ext cx="1144127" cy="1119533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8000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02" name="그룹 52">
            <a:extLst>
              <a:ext uri="{FF2B5EF4-FFF2-40B4-BE49-F238E27FC236}">
                <a16:creationId xmlns:a16="http://schemas.microsoft.com/office/drawing/2014/main" id="{8047D024-3883-2BE2-F78C-C7DE21D8EC8F}"/>
              </a:ext>
            </a:extLst>
          </p:cNvPr>
          <p:cNvGrpSpPr>
            <a:grpSpLocks/>
          </p:cNvGrpSpPr>
          <p:nvPr/>
        </p:nvGrpSpPr>
        <p:grpSpPr bwMode="auto">
          <a:xfrm>
            <a:off x="2194112" y="5060950"/>
            <a:ext cx="406485" cy="406485"/>
            <a:chOff x="3553754" y="4311351"/>
            <a:chExt cx="1601778" cy="1525503"/>
          </a:xfrm>
        </p:grpSpPr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6E4EBE54-4EDB-5271-3AC1-5F15C1D806C1}"/>
                </a:ext>
              </a:extLst>
            </p:cNvPr>
            <p:cNvSpPr/>
            <p:nvPr/>
          </p:nvSpPr>
          <p:spPr bwMode="auto">
            <a:xfrm>
              <a:off x="3553754" y="4311351"/>
              <a:ext cx="1601778" cy="1525503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34000">
                  <a:schemeClr val="bg1">
                    <a:lumMod val="85000"/>
                  </a:schemeClr>
                </a:gs>
                <a:gs pos="6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06C304D2-4DE9-FEFD-648C-1E8EB0070A95}"/>
                </a:ext>
              </a:extLst>
            </p:cNvPr>
            <p:cNvSpPr/>
            <p:nvPr/>
          </p:nvSpPr>
          <p:spPr bwMode="auto">
            <a:xfrm>
              <a:off x="3782579" y="4335945"/>
              <a:ext cx="1144127" cy="1119533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8000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016F560A-8764-5117-F484-C7F0DC532821}"/>
              </a:ext>
            </a:extLst>
          </p:cNvPr>
          <p:cNvCxnSpPr>
            <a:cxnSpLocks/>
            <a:stCxn id="100" idx="3"/>
            <a:endCxn id="119" idx="2"/>
          </p:cNvCxnSpPr>
          <p:nvPr/>
        </p:nvCxnSpPr>
        <p:spPr bwMode="auto">
          <a:xfrm>
            <a:off x="1996069" y="4960251"/>
            <a:ext cx="198043" cy="303941"/>
          </a:xfrm>
          <a:prstGeom prst="bentConnector3">
            <a:avLst/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40598034-9F1B-7D9F-BB0D-7261C6479B2C}"/>
              </a:ext>
            </a:extLst>
          </p:cNvPr>
          <p:cNvCxnSpPr>
            <a:cxnSpLocks/>
            <a:stCxn id="100" idx="3"/>
            <a:endCxn id="121" idx="2"/>
          </p:cNvCxnSpPr>
          <p:nvPr/>
        </p:nvCxnSpPr>
        <p:spPr bwMode="auto">
          <a:xfrm flipV="1">
            <a:off x="1996069" y="4418593"/>
            <a:ext cx="198044" cy="541659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217E5A39-A9A0-FF95-27BC-1A582B13B8FC}"/>
              </a:ext>
            </a:extLst>
          </p:cNvPr>
          <p:cNvCxnSpPr>
            <a:cxnSpLocks/>
            <a:stCxn id="119" idx="6"/>
            <a:endCxn id="96" idx="1"/>
          </p:cNvCxnSpPr>
          <p:nvPr/>
        </p:nvCxnSpPr>
        <p:spPr bwMode="auto">
          <a:xfrm>
            <a:off x="2600598" y="5264192"/>
            <a:ext cx="325105" cy="242348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C8E69BA4-F0C3-1D95-DC91-E3674E279B0E}"/>
              </a:ext>
            </a:extLst>
          </p:cNvPr>
          <p:cNvCxnSpPr>
            <a:cxnSpLocks/>
            <a:stCxn id="119" idx="6"/>
            <a:endCxn id="95" idx="1"/>
          </p:cNvCxnSpPr>
          <p:nvPr/>
        </p:nvCxnSpPr>
        <p:spPr bwMode="auto">
          <a:xfrm flipV="1">
            <a:off x="2600598" y="4959328"/>
            <a:ext cx="325105" cy="304864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DC19BF5D-FD53-CBA8-E09C-72883FE741EF}"/>
              </a:ext>
            </a:extLst>
          </p:cNvPr>
          <p:cNvCxnSpPr>
            <a:cxnSpLocks/>
            <a:stCxn id="121" idx="6"/>
            <a:endCxn id="97" idx="1"/>
          </p:cNvCxnSpPr>
          <p:nvPr/>
        </p:nvCxnSpPr>
        <p:spPr bwMode="auto">
          <a:xfrm>
            <a:off x="2600598" y="4418593"/>
            <a:ext cx="325105" cy="0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E5AE29DD-1C11-45BF-1584-B94B8E7F331C}"/>
              </a:ext>
            </a:extLst>
          </p:cNvPr>
          <p:cNvCxnSpPr>
            <a:cxnSpLocks/>
            <a:stCxn id="97" idx="3"/>
            <a:endCxn id="129" idx="2"/>
          </p:cNvCxnSpPr>
          <p:nvPr/>
        </p:nvCxnSpPr>
        <p:spPr bwMode="auto">
          <a:xfrm flipV="1">
            <a:off x="3332188" y="4418593"/>
            <a:ext cx="1421532" cy="0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0AFC5340-AA49-FA32-FDD4-5C53A4A772A5}"/>
              </a:ext>
            </a:extLst>
          </p:cNvPr>
          <p:cNvCxnSpPr>
            <a:cxnSpLocks/>
            <a:stCxn id="95" idx="3"/>
            <a:endCxn id="98" idx="1"/>
          </p:cNvCxnSpPr>
          <p:nvPr/>
        </p:nvCxnSpPr>
        <p:spPr bwMode="auto">
          <a:xfrm flipV="1">
            <a:off x="3332188" y="4958282"/>
            <a:ext cx="507523" cy="1046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ECE7428-D68C-926A-9747-DF6095F7CFFD}"/>
              </a:ext>
            </a:extLst>
          </p:cNvPr>
          <p:cNvCxnSpPr>
            <a:cxnSpLocks/>
            <a:stCxn id="98" idx="3"/>
            <a:endCxn id="127" idx="2"/>
          </p:cNvCxnSpPr>
          <p:nvPr/>
        </p:nvCxnSpPr>
        <p:spPr bwMode="auto">
          <a:xfrm flipV="1">
            <a:off x="4246196" y="4958093"/>
            <a:ext cx="507523" cy="189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6FD79381-24D3-F1ED-FE05-32C4CF1605A1}"/>
              </a:ext>
            </a:extLst>
          </p:cNvPr>
          <p:cNvCxnSpPr>
            <a:cxnSpLocks/>
            <a:stCxn id="96" idx="3"/>
            <a:endCxn id="99" idx="1"/>
          </p:cNvCxnSpPr>
          <p:nvPr/>
        </p:nvCxnSpPr>
        <p:spPr bwMode="auto">
          <a:xfrm>
            <a:off x="3332188" y="5506540"/>
            <a:ext cx="507523" cy="2255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B79E328C-BE86-667D-0B64-085B586460AB}"/>
              </a:ext>
            </a:extLst>
          </p:cNvPr>
          <p:cNvCxnSpPr>
            <a:cxnSpLocks/>
            <a:stCxn id="99" idx="3"/>
            <a:endCxn id="125" idx="2"/>
          </p:cNvCxnSpPr>
          <p:nvPr/>
        </p:nvCxnSpPr>
        <p:spPr bwMode="auto">
          <a:xfrm flipV="1">
            <a:off x="4246196" y="5508238"/>
            <a:ext cx="507523" cy="558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E95ABF-E86E-357A-E303-435DA0DBB3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821251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31A32-3394-C1B9-8526-AB4F33876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86544-7E2C-6B71-2B25-958B3463E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해시 함수 </a:t>
            </a:r>
            <a:r>
              <a:rPr lang="en-US" altLang="ko-KR" dirty="0">
                <a:latin typeface="+mj-ea"/>
              </a:rPr>
              <a:t>(3)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946A4D-3930-4CE4-0FF4-F8D047F7E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해시 함수와 </a:t>
            </a:r>
            <a:r>
              <a:rPr lang="en-US" altLang="ko-KR" b="1" dirty="0"/>
              <a:t>KECCAK</a:t>
            </a:r>
          </a:p>
          <a:p>
            <a:pPr lvl="1"/>
            <a:r>
              <a:rPr lang="en-US" altLang="ko-KR" b="1" dirty="0" err="1"/>
              <a:t>i_mode</a:t>
            </a:r>
            <a:r>
              <a:rPr lang="ko-KR" altLang="en-US" b="1" dirty="0"/>
              <a:t>에 따라 </a:t>
            </a:r>
            <a:r>
              <a:rPr lang="en-US" altLang="ko-KR" b="1" dirty="0"/>
              <a:t>SHAKE-128/SHAKE-256/SHA3-512</a:t>
            </a:r>
            <a:r>
              <a:rPr lang="ko-KR" altLang="en-US" b="1" dirty="0"/>
              <a:t>가 결정</a:t>
            </a:r>
            <a:endParaRPr lang="en-US" altLang="ko-KR" b="1" dirty="0"/>
          </a:p>
          <a:p>
            <a:pPr lvl="1"/>
            <a:r>
              <a:rPr lang="ko-KR" altLang="en-US" b="1" dirty="0"/>
              <a:t>선택된 </a:t>
            </a:r>
            <a:r>
              <a:rPr lang="en-US" altLang="ko-KR" b="1" dirty="0"/>
              <a:t>mode</a:t>
            </a:r>
            <a:r>
              <a:rPr lang="ko-KR" altLang="en-US" b="1" dirty="0"/>
              <a:t>에 따라 입력을 </a:t>
            </a:r>
            <a:r>
              <a:rPr lang="en-US" altLang="ko-KR" b="1" dirty="0"/>
              <a:t>padding</a:t>
            </a:r>
            <a:r>
              <a:rPr lang="ko-KR" altLang="en-US" b="1" dirty="0"/>
              <a:t>하여 </a:t>
            </a:r>
            <a:r>
              <a:rPr lang="en-US" altLang="ko-KR" b="1" dirty="0"/>
              <a:t>KECCAK</a:t>
            </a:r>
            <a:r>
              <a:rPr lang="ko-KR" altLang="en-US" b="1" dirty="0"/>
              <a:t>에 입력하고 출력을 적절히 추출</a:t>
            </a:r>
            <a:endParaRPr lang="en-US" altLang="ko-KR" b="1" dirty="0"/>
          </a:p>
          <a:p>
            <a:pPr lvl="1"/>
            <a:endParaRPr lang="en-US" altLang="ko-KR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CD6862-5EA5-CC99-98E1-619232ECE5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47"/>
          <a:stretch/>
        </p:blipFill>
        <p:spPr>
          <a:xfrm>
            <a:off x="1958167" y="2764069"/>
            <a:ext cx="8660675" cy="2740544"/>
          </a:xfrm>
          <a:prstGeom prst="rect">
            <a:avLst/>
          </a:prstGeom>
        </p:spPr>
      </p:pic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EF2A3E88-6160-F7CB-181E-1DDD83E3F1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97327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4A3BA-2420-0872-397F-13DFF4E9F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FEBA6-014D-35B5-5CC0-7665E317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해시 함수 </a:t>
            </a:r>
            <a:r>
              <a:rPr lang="en-US" altLang="ko-KR" dirty="0">
                <a:latin typeface="+mj-ea"/>
              </a:rPr>
              <a:t>(4)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3A34BD-46A8-8FD2-4FB4-240EE4CA4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해시 함수와 </a:t>
            </a:r>
            <a:r>
              <a:rPr lang="en-US" altLang="ko-KR" b="1" dirty="0"/>
              <a:t>KECCAK</a:t>
            </a:r>
          </a:p>
          <a:p>
            <a:pPr lvl="1"/>
            <a:r>
              <a:rPr lang="en-US" altLang="ko-KR" b="1" dirty="0"/>
              <a:t>25cycle </a:t>
            </a:r>
            <a:r>
              <a:rPr lang="ko-KR" altLang="en-US" b="1" dirty="0"/>
              <a:t>이후 </a:t>
            </a:r>
            <a:r>
              <a:rPr lang="en-US" altLang="ko-KR" b="1" dirty="0"/>
              <a:t>output </a:t>
            </a:r>
            <a:r>
              <a:rPr lang="ko-KR" altLang="en-US" b="1" dirty="0"/>
              <a:t>출력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r>
              <a:rPr lang="en-US" altLang="ko-KR" b="1" dirty="0"/>
              <a:t>KECCAK</a:t>
            </a:r>
            <a:r>
              <a:rPr lang="ko-KR" altLang="en-US" b="1" dirty="0"/>
              <a:t>의 상태도</a:t>
            </a:r>
            <a:endParaRPr lang="en-US" altLang="ko-KR" b="1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E79B51D-2C2D-71D8-A72F-C78C3B98B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357" y="1412912"/>
            <a:ext cx="5908674" cy="184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6ECF831-61DB-7314-A1B6-3F74E6A36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357" y="3597809"/>
            <a:ext cx="5717453" cy="246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185B4-940B-5A36-6603-67E002DFA7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083590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576B0-6456-B1DD-6CF5-65C4989A5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DCCDE-9387-9242-C2E1-C15EB973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해시 함수</a:t>
            </a:r>
            <a:r>
              <a:rPr lang="en-US" altLang="ko-KR" dirty="0">
                <a:latin typeface="+mj-ea"/>
              </a:rPr>
              <a:t>: G function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51455-A105-A0A4-F61D-AB58BF57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Pseudo code</a:t>
            </a:r>
            <a:r>
              <a:rPr lang="ko-KR" altLang="en-US" b="1" dirty="0"/>
              <a:t>와 모듈</a:t>
            </a:r>
            <a:endParaRPr lang="en-US" altLang="ko-KR" b="1" dirty="0"/>
          </a:p>
          <a:p>
            <a:pPr lvl="1"/>
            <a:r>
              <a:rPr lang="en-US" altLang="ko-KR" b="1" dirty="0"/>
              <a:t>G function</a:t>
            </a:r>
            <a:r>
              <a:rPr lang="ko-KR" altLang="en-US" b="1" dirty="0"/>
              <a:t>의 </a:t>
            </a:r>
            <a:r>
              <a:rPr lang="en-US" altLang="ko-KR" b="1" dirty="0"/>
              <a:t>pseudo code</a:t>
            </a:r>
          </a:p>
          <a:p>
            <a:pPr lvl="1"/>
            <a:endParaRPr lang="en-US" altLang="ko-KR" b="1" dirty="0"/>
          </a:p>
          <a:p>
            <a:pPr marL="252000" lvl="1" indent="0">
              <a:buNone/>
            </a:pPr>
            <a:endParaRPr lang="en-US" altLang="ko-KR" b="1" dirty="0"/>
          </a:p>
          <a:p>
            <a:pPr lvl="1"/>
            <a:r>
              <a:rPr lang="ko-KR" altLang="en-US" b="1" dirty="0"/>
              <a:t>모듈</a:t>
            </a:r>
            <a:endParaRPr lang="en-US" altLang="ko-KR" b="1" dirty="0"/>
          </a:p>
          <a:p>
            <a:pPr lvl="1"/>
            <a:r>
              <a:rPr lang="en-US" altLang="ko-KR" b="1" dirty="0"/>
              <a:t>25cycle </a:t>
            </a:r>
            <a:r>
              <a:rPr lang="ko-KR" altLang="en-US" b="1" dirty="0"/>
              <a:t>이후 </a:t>
            </a:r>
            <a:r>
              <a:rPr lang="en-US" altLang="ko-KR" b="1" dirty="0" err="1"/>
              <a:t>o_rho</a:t>
            </a:r>
            <a:r>
              <a:rPr lang="ko-KR" altLang="en-US" b="1" dirty="0"/>
              <a:t>와 </a:t>
            </a:r>
            <a:r>
              <a:rPr lang="en-US" altLang="ko-KR" b="1" dirty="0" err="1"/>
              <a:t>o_sigma</a:t>
            </a:r>
            <a:r>
              <a:rPr lang="en-US" altLang="ko-KR" b="1" dirty="0"/>
              <a:t> </a:t>
            </a:r>
            <a:r>
              <a:rPr lang="ko-KR" altLang="en-US" b="1" dirty="0"/>
              <a:t>출력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267261-7754-F8DE-BC8D-B463836A9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325"/>
          <a:stretch/>
        </p:blipFill>
        <p:spPr>
          <a:xfrm>
            <a:off x="2038020" y="1947512"/>
            <a:ext cx="4253754" cy="58019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4BA4A8-36CB-1A0B-119C-938B4E340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312958"/>
            <a:ext cx="6859082" cy="2852893"/>
          </a:xfrm>
          <a:prstGeom prst="rect">
            <a:avLst/>
          </a:prstGeom>
        </p:spPr>
      </p:pic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210EEA71-CE7C-001F-9AAB-C36C6C101E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03347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AD8C7-7E68-BBBD-CB71-B3F0A3292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9F53A-1FA9-280A-9AC7-3A6A9EA4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해시 함수</a:t>
            </a:r>
            <a:r>
              <a:rPr lang="en-US" altLang="ko-KR" dirty="0">
                <a:latin typeface="+mj-ea"/>
              </a:rPr>
              <a:t>: Parse function 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EC8F41-A0DF-E031-FE57-4F5267CEF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Pseudo code</a:t>
            </a:r>
          </a:p>
          <a:p>
            <a:pPr lvl="1"/>
            <a:r>
              <a:rPr lang="en-US" altLang="ko-KR" b="1" dirty="0"/>
              <a:t>Parse function</a:t>
            </a:r>
            <a:r>
              <a:rPr lang="ko-KR" altLang="en-US" b="1" dirty="0"/>
              <a:t>의 </a:t>
            </a:r>
            <a:r>
              <a:rPr lang="en-US" altLang="ko-KR" b="1" dirty="0"/>
              <a:t>pseudo code</a:t>
            </a:r>
          </a:p>
          <a:p>
            <a:pPr lvl="1"/>
            <a:endParaRPr lang="en-US" altLang="ko-KR" b="1" dirty="0"/>
          </a:p>
          <a:p>
            <a:pPr marL="252000" lvl="1" indent="0">
              <a:buNone/>
            </a:pP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C7410-A354-A57E-4DEF-0BC33152F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018" y="1985210"/>
            <a:ext cx="6157964" cy="40519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D4C678-B616-6C4A-4DB3-FE172362ED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679612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03622-5385-69D8-A3BB-CCE9753A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61F6D-E6BE-2C21-EF20-A33F69796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해시 함수</a:t>
            </a:r>
            <a:r>
              <a:rPr lang="en-US" altLang="ko-KR" dirty="0">
                <a:latin typeface="+mj-ea"/>
              </a:rPr>
              <a:t>: Parse function 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FFB879-1502-F2FD-B887-21B3F61F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모듈과 상태도</a:t>
            </a:r>
            <a:endParaRPr lang="en-US" altLang="ko-KR" b="1" dirty="0"/>
          </a:p>
          <a:p>
            <a:pPr lvl="1"/>
            <a:r>
              <a:rPr lang="en-US" altLang="ko-KR" b="1" dirty="0" err="1"/>
              <a:t>Testvector</a:t>
            </a:r>
            <a:r>
              <a:rPr lang="en-US" altLang="ko-KR" b="1" dirty="0"/>
              <a:t> </a:t>
            </a:r>
            <a:r>
              <a:rPr lang="ko-KR" altLang="en-US" b="1" dirty="0"/>
              <a:t>기준으로 </a:t>
            </a:r>
            <a:r>
              <a:rPr lang="en-US" altLang="ko-KR" b="1" dirty="0"/>
              <a:t>194cycle </a:t>
            </a:r>
            <a:r>
              <a:rPr lang="ko-KR" altLang="en-US" b="1" dirty="0"/>
              <a:t>이후 </a:t>
            </a:r>
            <a:r>
              <a:rPr lang="en-US" altLang="ko-KR" b="1" dirty="0"/>
              <a:t>output </a:t>
            </a:r>
            <a:r>
              <a:rPr lang="ko-KR" altLang="en-US" b="1" dirty="0"/>
              <a:t>출력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r>
              <a:rPr lang="ko-KR" altLang="en-US" b="1" dirty="0"/>
              <a:t>상태도</a:t>
            </a:r>
            <a:endParaRPr lang="en-US" altLang="ko-KR" b="1" dirty="0"/>
          </a:p>
          <a:p>
            <a:pPr marL="252000" lvl="1" indent="0">
              <a:buNone/>
            </a:pP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>
              <a:latin typeface="+mn-ea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E623E95-BC79-4109-8844-5E0A398BB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05" y="1737644"/>
            <a:ext cx="6769661" cy="250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2776DED-725A-401C-5DD4-9C9579046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36" y="4240213"/>
            <a:ext cx="54578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EA663686-9561-A9F7-E723-C1505CAB2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045892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C39B4-8DED-BDDB-6C53-D53DE8667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24E5D-A99E-BE0D-9506-6EEBB6131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해시 함수</a:t>
            </a:r>
            <a:r>
              <a:rPr lang="en-US" altLang="ko-KR" dirty="0">
                <a:latin typeface="+mj-ea"/>
              </a:rPr>
              <a:t>: CBD function 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6F976F-91A1-2C99-CCF8-51285089D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Pseudo code</a:t>
            </a:r>
          </a:p>
          <a:p>
            <a:pPr lvl="1"/>
            <a:r>
              <a:rPr lang="en-US" altLang="ko-KR" b="1" dirty="0"/>
              <a:t>CBD function</a:t>
            </a:r>
            <a:r>
              <a:rPr lang="ko-KR" altLang="en-US" b="1" dirty="0"/>
              <a:t>의 </a:t>
            </a:r>
            <a:r>
              <a:rPr lang="en-US" altLang="ko-KR" b="1" dirty="0"/>
              <a:t>pseudo code</a:t>
            </a:r>
          </a:p>
          <a:p>
            <a:pPr lvl="1"/>
            <a:endParaRPr lang="en-US" altLang="ko-KR" b="1" dirty="0"/>
          </a:p>
          <a:p>
            <a:pPr marL="252000" lvl="1" indent="0">
              <a:buNone/>
            </a:pP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B772FA-AC9A-6788-B1FF-A53FD27F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018" y="2424027"/>
            <a:ext cx="6157964" cy="2514771"/>
          </a:xfrm>
          <a:prstGeom prst="rect">
            <a:avLst/>
          </a:prstGeom>
        </p:spPr>
      </p:pic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01962900-CF59-1321-E6C8-1CECEC2515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53502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ACD1B-AE07-E482-B1A9-1F9E7B608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8B936-230B-3FB2-9556-8B26DB8A4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해시 함수</a:t>
            </a:r>
            <a:r>
              <a:rPr lang="en-US" altLang="ko-KR" dirty="0">
                <a:latin typeface="+mj-ea"/>
              </a:rPr>
              <a:t>: CBD function 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5525C0-0BF1-E45D-9F43-2C5D3FFF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모듈과 상태도</a:t>
            </a:r>
            <a:endParaRPr lang="en-US" altLang="ko-KR" b="1" dirty="0"/>
          </a:p>
          <a:p>
            <a:pPr lvl="1"/>
            <a:r>
              <a:rPr lang="en-US" altLang="ko-KR" b="1" dirty="0"/>
              <a:t>64cycle </a:t>
            </a:r>
            <a:r>
              <a:rPr lang="ko-KR" altLang="en-US" b="1" dirty="0"/>
              <a:t>이후 </a:t>
            </a:r>
            <a:r>
              <a:rPr lang="en-US" altLang="ko-KR" b="1" dirty="0"/>
              <a:t>output </a:t>
            </a:r>
            <a:r>
              <a:rPr lang="ko-KR" altLang="en-US" b="1" dirty="0"/>
              <a:t>출력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r>
              <a:rPr lang="ko-KR" altLang="en-US" b="1" dirty="0"/>
              <a:t>상태도</a:t>
            </a:r>
            <a:endParaRPr lang="en-US" altLang="ko-KR" b="1" dirty="0"/>
          </a:p>
          <a:p>
            <a:pPr marL="252000" lvl="1" indent="0">
              <a:buNone/>
            </a:pP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>
              <a:latin typeface="+mn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D20DA8-A5AA-BF4B-9E6B-5FE91AE2F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75994" y="1331287"/>
            <a:ext cx="7917012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AE8D4F6-CDC1-DF5A-2DAE-03153187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107" y="4141162"/>
            <a:ext cx="54673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B1A5F4-7FA5-F9A8-D73B-E5329ACDDC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44024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B95E6-4828-EDC0-8C14-C5E02538E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775400-2F02-C444-0A1B-67615278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NTT (1)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E85CF14-5115-71A1-C933-988C504BA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NTT</a:t>
                </a:r>
              </a:p>
              <a:p>
                <a:pPr lvl="1"/>
                <a:r>
                  <a:rPr lang="ko-KR" altLang="en-US" b="1" dirty="0"/>
                  <a:t>다항식의 곱셈의 수행시간 감소</a:t>
                </a:r>
                <a:endParaRPr lang="en-US" altLang="ko-KR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𝒍𝒐𝒈𝒏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b="1" dirty="0"/>
                  <a:t> </a:t>
                </a:r>
                <a:endParaRPr lang="en-US" altLang="ko-KR" b="1" dirty="0"/>
              </a:p>
              <a:p>
                <a:pPr lvl="1"/>
                <a:endParaRPr lang="en-US" altLang="ko-KR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E85CF14-5115-71A1-C933-988C504BA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15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그룹 85">
            <a:extLst>
              <a:ext uri="{FF2B5EF4-FFF2-40B4-BE49-F238E27FC236}">
                <a16:creationId xmlns:a16="http://schemas.microsoft.com/office/drawing/2014/main" id="{ADA02CF2-1FA9-8CE8-3109-AFB7FCC3D171}"/>
              </a:ext>
            </a:extLst>
          </p:cNvPr>
          <p:cNvGrpSpPr/>
          <p:nvPr/>
        </p:nvGrpSpPr>
        <p:grpSpPr>
          <a:xfrm>
            <a:off x="429127" y="3305842"/>
            <a:ext cx="4985084" cy="1757980"/>
            <a:chOff x="1012316" y="2135219"/>
            <a:chExt cx="9021084" cy="3181267"/>
          </a:xfrm>
        </p:grpSpPr>
        <p:grpSp>
          <p:nvGrpSpPr>
            <p:cNvPr id="5" name="그룹 52">
              <a:extLst>
                <a:ext uri="{FF2B5EF4-FFF2-40B4-BE49-F238E27FC236}">
                  <a16:creationId xmlns:a16="http://schemas.microsoft.com/office/drawing/2014/main" id="{800A8CEE-1412-0265-0C42-E093A61C28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69400" y="2135219"/>
              <a:ext cx="864000" cy="864000"/>
              <a:chOff x="3553754" y="4311351"/>
              <a:chExt cx="1601778" cy="1525503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8C40603-4828-5435-0BE6-9AB50B6B24A2}"/>
                  </a:ext>
                </a:extLst>
              </p:cNvPr>
              <p:cNvSpPr/>
              <p:nvPr/>
            </p:nvSpPr>
            <p:spPr bwMode="auto">
              <a:xfrm>
                <a:off x="3553754" y="4311351"/>
                <a:ext cx="1601778" cy="152550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34000">
                    <a:schemeClr val="bg1">
                      <a:lumMod val="85000"/>
                    </a:schemeClr>
                  </a:gs>
                  <a:gs pos="67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26A0CE9E-F029-6C4C-B155-66765C36F3C7}"/>
                  </a:ext>
                </a:extLst>
              </p:cNvPr>
              <p:cNvSpPr/>
              <p:nvPr/>
            </p:nvSpPr>
            <p:spPr bwMode="auto">
              <a:xfrm>
                <a:off x="3782579" y="4335945"/>
                <a:ext cx="1144127" cy="111953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80000"/>
                    </a:schemeClr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</p:grp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F2D141E8-41C4-9396-6992-13F3DE806868}"/>
                </a:ext>
              </a:extLst>
            </p:cNvPr>
            <p:cNvCxnSpPr>
              <a:cxnSpLocks/>
              <a:stCxn id="19" idx="6"/>
              <a:endCxn id="63" idx="1"/>
            </p:cNvCxnSpPr>
            <p:nvPr/>
          </p:nvCxnSpPr>
          <p:spPr bwMode="auto">
            <a:xfrm>
              <a:off x="1876316" y="3716573"/>
              <a:ext cx="567594" cy="1962"/>
            </a:xfrm>
            <a:prstGeom prst="bentConnector3">
              <a:avLst/>
            </a:prstGeom>
            <a:solidFill>
              <a:srgbClr val="E1FFFF"/>
            </a:solidFill>
            <a:ln w="19050" cap="flat" cmpd="sng" algn="ctr">
              <a:solidFill>
                <a:srgbClr val="004B8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10" name="그룹 52">
              <a:extLst>
                <a:ext uri="{FF2B5EF4-FFF2-40B4-BE49-F238E27FC236}">
                  <a16:creationId xmlns:a16="http://schemas.microsoft.com/office/drawing/2014/main" id="{E4A350F5-B8D7-DACA-2A79-D099F4558A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69399" y="3281948"/>
              <a:ext cx="864000" cy="864000"/>
              <a:chOff x="3553754" y="4311351"/>
              <a:chExt cx="1601778" cy="1525503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FAA4726-7F92-6E64-08DF-70E80AB7A622}"/>
                  </a:ext>
                </a:extLst>
              </p:cNvPr>
              <p:cNvSpPr/>
              <p:nvPr/>
            </p:nvSpPr>
            <p:spPr bwMode="auto">
              <a:xfrm>
                <a:off x="3553754" y="4311351"/>
                <a:ext cx="1601778" cy="152550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34000">
                    <a:schemeClr val="bg1">
                      <a:lumMod val="85000"/>
                    </a:schemeClr>
                  </a:gs>
                  <a:gs pos="67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1199168F-3D9E-53EB-CC18-4725F0E76783}"/>
                  </a:ext>
                </a:extLst>
              </p:cNvPr>
              <p:cNvSpPr/>
              <p:nvPr/>
            </p:nvSpPr>
            <p:spPr bwMode="auto">
              <a:xfrm>
                <a:off x="3782578" y="4335944"/>
                <a:ext cx="1144127" cy="1119534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80000"/>
                    </a:schemeClr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13" name="그룹 52">
              <a:extLst>
                <a:ext uri="{FF2B5EF4-FFF2-40B4-BE49-F238E27FC236}">
                  <a16:creationId xmlns:a16="http://schemas.microsoft.com/office/drawing/2014/main" id="{04CEA418-56B7-9E2D-0B6D-C37762C8E8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69399" y="4451301"/>
              <a:ext cx="864000" cy="864000"/>
              <a:chOff x="3553754" y="4311351"/>
              <a:chExt cx="1601778" cy="1525503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087F273-AC25-6720-669E-6A9B0BC49E11}"/>
                  </a:ext>
                </a:extLst>
              </p:cNvPr>
              <p:cNvSpPr/>
              <p:nvPr/>
            </p:nvSpPr>
            <p:spPr bwMode="auto">
              <a:xfrm>
                <a:off x="3553754" y="4311351"/>
                <a:ext cx="1601778" cy="152550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34000">
                    <a:schemeClr val="bg1">
                      <a:lumMod val="85000"/>
                    </a:schemeClr>
                  </a:gs>
                  <a:gs pos="67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E70B494-591B-C7F7-BB1C-673C4121B150}"/>
                  </a:ext>
                </a:extLst>
              </p:cNvPr>
              <p:cNvSpPr/>
              <p:nvPr/>
            </p:nvSpPr>
            <p:spPr bwMode="auto">
              <a:xfrm>
                <a:off x="3782579" y="4335945"/>
                <a:ext cx="1144127" cy="111953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80000"/>
                    </a:schemeClr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16" name="그룹 52">
              <a:extLst>
                <a:ext uri="{FF2B5EF4-FFF2-40B4-BE49-F238E27FC236}">
                  <a16:creationId xmlns:a16="http://schemas.microsoft.com/office/drawing/2014/main" id="{EAC3CF68-19E9-3D13-9E08-3F781F2D28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2316" y="3284573"/>
              <a:ext cx="864000" cy="864000"/>
              <a:chOff x="3553754" y="4311351"/>
              <a:chExt cx="1601778" cy="1525503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D48D566-2AC6-DBB4-77F0-6BC0E0E8B8FD}"/>
                  </a:ext>
                </a:extLst>
              </p:cNvPr>
              <p:cNvSpPr/>
              <p:nvPr/>
            </p:nvSpPr>
            <p:spPr bwMode="auto">
              <a:xfrm>
                <a:off x="3553754" y="4311351"/>
                <a:ext cx="1601778" cy="152550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34000">
                    <a:schemeClr val="bg1">
                      <a:lumMod val="85000"/>
                    </a:schemeClr>
                  </a:gs>
                  <a:gs pos="67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4D041B6B-6BF4-5DA8-B27E-30E446B84787}"/>
                  </a:ext>
                </a:extLst>
              </p:cNvPr>
              <p:cNvSpPr/>
              <p:nvPr/>
            </p:nvSpPr>
            <p:spPr bwMode="auto">
              <a:xfrm>
                <a:off x="3782579" y="4335945"/>
                <a:ext cx="1144127" cy="111953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80000"/>
                    </a:schemeClr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1" name="직사각형 33">
              <a:extLst>
                <a:ext uri="{FF2B5EF4-FFF2-40B4-BE49-F238E27FC236}">
                  <a16:creationId xmlns:a16="http://schemas.microsoft.com/office/drawing/2014/main" id="{F7A8D979-D271-E843-55D4-257FD4B55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3881" y="3284573"/>
              <a:ext cx="864000" cy="864000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8001" algn="ctr">
              <a:solidFill>
                <a:srgbClr val="969696"/>
              </a:solidFill>
              <a:miter lim="800000"/>
              <a:headEnd/>
              <a:tailEnd/>
            </a:ln>
            <a:effectLst>
              <a:outerShdw dist="28398" dir="3806097" algn="ctr" rotWithShape="0">
                <a:schemeClr val="bg2">
                  <a:alpha val="50000"/>
                </a:schemeClr>
              </a:outerShdw>
            </a:effectLst>
          </p:spPr>
          <p:txBody>
            <a:bodyPr lIns="91429" tIns="45715" rIns="91429" bIns="45715" anchor="ctr"/>
            <a:lstStyle/>
            <a:p>
              <a:pPr algn="ctr"/>
              <a:endParaRPr lang="ko-KR" altLang="en-US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59" name="직사각형 33">
              <a:extLst>
                <a:ext uri="{FF2B5EF4-FFF2-40B4-BE49-F238E27FC236}">
                  <a16:creationId xmlns:a16="http://schemas.microsoft.com/office/drawing/2014/main" id="{2A619E72-DCBD-08A6-A1DF-747D737B9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3881" y="4447692"/>
              <a:ext cx="864000" cy="864000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8001" algn="ctr">
              <a:solidFill>
                <a:srgbClr val="969696"/>
              </a:solidFill>
              <a:miter lim="800000"/>
              <a:headEnd/>
              <a:tailEnd/>
            </a:ln>
            <a:effectLst>
              <a:outerShdw dist="28398" dir="3806097" algn="ctr" rotWithShape="0">
                <a:schemeClr val="bg2">
                  <a:alpha val="50000"/>
                </a:schemeClr>
              </a:outerShdw>
            </a:effectLst>
          </p:spPr>
          <p:txBody>
            <a:bodyPr lIns="91429" tIns="45715" rIns="91429" bIns="45715" anchor="ctr"/>
            <a:lstStyle/>
            <a:p>
              <a:pPr algn="ctr"/>
              <a:endParaRPr lang="ko-KR" altLang="en-US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60" name="직사각형 33">
              <a:extLst>
                <a:ext uri="{FF2B5EF4-FFF2-40B4-BE49-F238E27FC236}">
                  <a16:creationId xmlns:a16="http://schemas.microsoft.com/office/drawing/2014/main" id="{D4450FE2-939E-DE88-AA40-5245778DD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3881" y="2135219"/>
              <a:ext cx="864000" cy="864001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8001" algn="ctr">
              <a:solidFill>
                <a:srgbClr val="969696"/>
              </a:solidFill>
              <a:miter lim="800000"/>
              <a:headEnd/>
              <a:tailEnd/>
            </a:ln>
            <a:effectLst>
              <a:outerShdw dist="28398" dir="3806097" algn="ctr" rotWithShape="0">
                <a:schemeClr val="bg2">
                  <a:alpha val="50000"/>
                </a:schemeClr>
              </a:outerShdw>
            </a:effectLst>
          </p:spPr>
          <p:txBody>
            <a:bodyPr lIns="91429" tIns="45715" rIns="91429" bIns="45715" anchor="ctr"/>
            <a:lstStyle/>
            <a:p>
              <a:pPr algn="ctr"/>
              <a:endParaRPr lang="ko-KR" altLang="en-US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61" name="직사각형 33">
              <a:extLst>
                <a:ext uri="{FF2B5EF4-FFF2-40B4-BE49-F238E27FC236}">
                  <a16:creationId xmlns:a16="http://schemas.microsoft.com/office/drawing/2014/main" id="{483DA7BE-86B2-72CB-D6D4-59E7B4A30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6640" y="3282349"/>
              <a:ext cx="864000" cy="864000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8001" algn="ctr">
              <a:solidFill>
                <a:srgbClr val="FF0000"/>
              </a:solidFill>
              <a:miter lim="800000"/>
              <a:headEnd/>
              <a:tailEnd/>
            </a:ln>
            <a:effectLst>
              <a:outerShdw dist="28398" dir="3806097" algn="ctr" rotWithShape="0">
                <a:schemeClr val="bg2">
                  <a:alpha val="50000"/>
                </a:schemeClr>
              </a:outerShdw>
            </a:effectLst>
          </p:spPr>
          <p:txBody>
            <a:bodyPr lIns="91429" tIns="45715" rIns="91429" bIns="45715" anchor="ctr"/>
            <a:lstStyle/>
            <a:p>
              <a:pPr algn="ctr"/>
              <a:r>
                <a:rPr lang="en-US" altLang="ko-KR" sz="1200" dirty="0">
                  <a:solidFill>
                    <a:srgbClr val="000000"/>
                  </a:solidFill>
                  <a:latin typeface="+mn-ea"/>
                  <a:ea typeface="+mn-ea"/>
                </a:rPr>
                <a:t>NTT</a:t>
              </a:r>
              <a:endParaRPr lang="ko-KR" altLang="en-US" sz="12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CE463B0-E2C0-2F9C-3166-61EE0379A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6640" y="4452486"/>
              <a:ext cx="864000" cy="864000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8001" algn="ctr">
              <a:solidFill>
                <a:srgbClr val="FF0000"/>
              </a:solidFill>
              <a:miter lim="800000"/>
              <a:headEnd/>
              <a:tailEnd/>
            </a:ln>
            <a:effectLst>
              <a:outerShdw dist="28398" dir="3806097" algn="ctr" rotWithShape="0">
                <a:schemeClr val="bg2">
                  <a:alpha val="50000"/>
                </a:schemeClr>
              </a:outerShdw>
            </a:effectLst>
          </p:spPr>
          <p:txBody>
            <a:bodyPr lIns="91429" tIns="45715" rIns="91429" bIns="45715" anchor="ctr"/>
            <a:lstStyle/>
            <a:p>
              <a:pPr algn="ctr"/>
              <a:r>
                <a:rPr lang="en-US" altLang="ko-KR" sz="1200" dirty="0">
                  <a:solidFill>
                    <a:srgbClr val="000000"/>
                  </a:solidFill>
                  <a:latin typeface="+mn-ea"/>
                  <a:ea typeface="+mn-ea"/>
                </a:rPr>
                <a:t>NTT</a:t>
              </a:r>
              <a:endParaRPr lang="ko-KR" altLang="en-US" sz="12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63" name="직사각형 33">
              <a:extLst>
                <a:ext uri="{FF2B5EF4-FFF2-40B4-BE49-F238E27FC236}">
                  <a16:creationId xmlns:a16="http://schemas.microsoft.com/office/drawing/2014/main" id="{313FEA68-AF2E-0C55-0F92-2A71C1DFE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3910" y="3286535"/>
              <a:ext cx="864000" cy="864000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8001" algn="ctr">
              <a:solidFill>
                <a:srgbClr val="969696"/>
              </a:solidFill>
              <a:miter lim="800000"/>
              <a:headEnd/>
              <a:tailEnd/>
            </a:ln>
            <a:effectLst>
              <a:outerShdw dist="28398" dir="3806097" algn="ctr" rotWithShape="0">
                <a:schemeClr val="bg2">
                  <a:alpha val="50000"/>
                </a:schemeClr>
              </a:outerShdw>
            </a:effectLst>
          </p:spPr>
          <p:txBody>
            <a:bodyPr lIns="91429" tIns="45715" rIns="91429" bIns="45715" anchor="ctr"/>
            <a:lstStyle/>
            <a:p>
              <a:pPr algn="ctr"/>
              <a:endParaRPr lang="ko-KR" altLang="en-US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64" name="그룹 52">
              <a:extLst>
                <a:ext uri="{FF2B5EF4-FFF2-40B4-BE49-F238E27FC236}">
                  <a16:creationId xmlns:a16="http://schemas.microsoft.com/office/drawing/2014/main" id="{D393B9AB-2593-92FB-F90E-0E4D94AF62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28859" y="2135219"/>
              <a:ext cx="864000" cy="864000"/>
              <a:chOff x="3553754" y="4311351"/>
              <a:chExt cx="1601778" cy="1525503"/>
            </a:xfrm>
          </p:grpSpPr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A3B7A96-190C-4C90-9292-7034BC57EFBE}"/>
                  </a:ext>
                </a:extLst>
              </p:cNvPr>
              <p:cNvSpPr/>
              <p:nvPr/>
            </p:nvSpPr>
            <p:spPr bwMode="auto">
              <a:xfrm>
                <a:off x="3553754" y="4311351"/>
                <a:ext cx="1601778" cy="152550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34000">
                    <a:schemeClr val="bg1">
                      <a:lumMod val="85000"/>
                    </a:schemeClr>
                  </a:gs>
                  <a:gs pos="67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63113CF-45B1-EFF9-5933-26E70250A2E6}"/>
                  </a:ext>
                </a:extLst>
              </p:cNvPr>
              <p:cNvSpPr/>
              <p:nvPr/>
            </p:nvSpPr>
            <p:spPr bwMode="auto">
              <a:xfrm>
                <a:off x="3782579" y="4335945"/>
                <a:ext cx="1144127" cy="111953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80000"/>
                    </a:schemeClr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67" name="그룹 52">
              <a:extLst>
                <a:ext uri="{FF2B5EF4-FFF2-40B4-BE49-F238E27FC236}">
                  <a16:creationId xmlns:a16="http://schemas.microsoft.com/office/drawing/2014/main" id="{95C57239-C13B-917D-AB9C-BD07A48D00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28858" y="3932573"/>
              <a:ext cx="864000" cy="864000"/>
              <a:chOff x="3553754" y="4311351"/>
              <a:chExt cx="1601778" cy="1525503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CA87B759-D366-7564-53DE-0AE40E4F0C72}"/>
                  </a:ext>
                </a:extLst>
              </p:cNvPr>
              <p:cNvSpPr/>
              <p:nvPr/>
            </p:nvSpPr>
            <p:spPr bwMode="auto">
              <a:xfrm>
                <a:off x="3553754" y="4311351"/>
                <a:ext cx="1601778" cy="152550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34000">
                    <a:schemeClr val="bg1">
                      <a:lumMod val="85000"/>
                    </a:schemeClr>
                  </a:gs>
                  <a:gs pos="67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4FF2AA71-4555-4E8D-D1B4-2F8A9B3E4F68}"/>
                  </a:ext>
                </a:extLst>
              </p:cNvPr>
              <p:cNvSpPr/>
              <p:nvPr/>
            </p:nvSpPr>
            <p:spPr bwMode="auto">
              <a:xfrm>
                <a:off x="3782579" y="4335945"/>
                <a:ext cx="1144127" cy="111953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80000"/>
                    </a:schemeClr>
                  </a:gs>
                </a:gsLst>
                <a:lin ang="5400000" scaled="0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</p:grpSp>
        <p:cxnSp>
          <p:nvCxnSpPr>
            <p:cNvPr id="70" name="연결선: 꺾임 69">
              <a:extLst>
                <a:ext uri="{FF2B5EF4-FFF2-40B4-BE49-F238E27FC236}">
                  <a16:creationId xmlns:a16="http://schemas.microsoft.com/office/drawing/2014/main" id="{D9698BF7-D0F7-56F6-02FC-FD06ADBE3362}"/>
                </a:ext>
              </a:extLst>
            </p:cNvPr>
            <p:cNvCxnSpPr>
              <a:cxnSpLocks/>
              <a:stCxn id="63" idx="3"/>
              <a:endCxn id="68" idx="2"/>
            </p:cNvCxnSpPr>
            <p:nvPr/>
          </p:nvCxnSpPr>
          <p:spPr bwMode="auto">
            <a:xfrm>
              <a:off x="3307910" y="3718535"/>
              <a:ext cx="420948" cy="646038"/>
            </a:xfrm>
            <a:prstGeom prst="bentConnector3">
              <a:avLst/>
            </a:prstGeom>
            <a:solidFill>
              <a:srgbClr val="E1FFFF"/>
            </a:solidFill>
            <a:ln w="19050" cap="flat" cmpd="sng" algn="ctr">
              <a:solidFill>
                <a:srgbClr val="004B8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1" name="연결선: 꺾임 70">
              <a:extLst>
                <a:ext uri="{FF2B5EF4-FFF2-40B4-BE49-F238E27FC236}">
                  <a16:creationId xmlns:a16="http://schemas.microsoft.com/office/drawing/2014/main" id="{C627714D-B89A-94F8-41C9-60E5B87035B9}"/>
                </a:ext>
              </a:extLst>
            </p:cNvPr>
            <p:cNvCxnSpPr>
              <a:cxnSpLocks/>
              <a:stCxn id="63" idx="3"/>
              <a:endCxn id="65" idx="2"/>
            </p:cNvCxnSpPr>
            <p:nvPr/>
          </p:nvCxnSpPr>
          <p:spPr bwMode="auto">
            <a:xfrm flipV="1">
              <a:off x="3307910" y="2567219"/>
              <a:ext cx="420949" cy="1151316"/>
            </a:xfrm>
            <a:prstGeom prst="bentConnector3">
              <a:avLst>
                <a:gd name="adj1" fmla="val 50000"/>
              </a:avLst>
            </a:prstGeom>
            <a:solidFill>
              <a:srgbClr val="E1FFFF"/>
            </a:solidFill>
            <a:ln w="19050" cap="flat" cmpd="sng" algn="ctr">
              <a:solidFill>
                <a:srgbClr val="004B8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2" name="연결선: 꺾임 71">
              <a:extLst>
                <a:ext uri="{FF2B5EF4-FFF2-40B4-BE49-F238E27FC236}">
                  <a16:creationId xmlns:a16="http://schemas.microsoft.com/office/drawing/2014/main" id="{C6819724-1683-DF72-A7DC-5FCF96A8540D}"/>
                </a:ext>
              </a:extLst>
            </p:cNvPr>
            <p:cNvCxnSpPr>
              <a:cxnSpLocks/>
              <a:stCxn id="68" idx="6"/>
              <a:endCxn id="59" idx="1"/>
            </p:cNvCxnSpPr>
            <p:nvPr/>
          </p:nvCxnSpPr>
          <p:spPr bwMode="auto">
            <a:xfrm>
              <a:off x="4592858" y="4364573"/>
              <a:ext cx="691023" cy="515119"/>
            </a:xfrm>
            <a:prstGeom prst="bentConnector3">
              <a:avLst>
                <a:gd name="adj1" fmla="val 50000"/>
              </a:avLst>
            </a:prstGeom>
            <a:solidFill>
              <a:srgbClr val="E1FFFF"/>
            </a:solidFill>
            <a:ln w="19050" cap="flat" cmpd="sng" algn="ctr">
              <a:solidFill>
                <a:srgbClr val="004B8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연결선: 꺾임 72">
              <a:extLst>
                <a:ext uri="{FF2B5EF4-FFF2-40B4-BE49-F238E27FC236}">
                  <a16:creationId xmlns:a16="http://schemas.microsoft.com/office/drawing/2014/main" id="{1771E173-5959-C2D2-0691-F00D2C12309F}"/>
                </a:ext>
              </a:extLst>
            </p:cNvPr>
            <p:cNvCxnSpPr>
              <a:cxnSpLocks/>
              <a:stCxn id="68" idx="6"/>
              <a:endCxn id="21" idx="1"/>
            </p:cNvCxnSpPr>
            <p:nvPr/>
          </p:nvCxnSpPr>
          <p:spPr bwMode="auto">
            <a:xfrm flipV="1">
              <a:off x="4592858" y="3716573"/>
              <a:ext cx="691023" cy="648000"/>
            </a:xfrm>
            <a:prstGeom prst="bentConnector3">
              <a:avLst>
                <a:gd name="adj1" fmla="val 50000"/>
              </a:avLst>
            </a:prstGeom>
            <a:solidFill>
              <a:srgbClr val="E1FFFF"/>
            </a:solidFill>
            <a:ln w="19050" cap="flat" cmpd="sng" algn="ctr">
              <a:solidFill>
                <a:srgbClr val="004B8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B502FCEC-90EA-85DA-BC66-81C637E434B6}"/>
                </a:ext>
              </a:extLst>
            </p:cNvPr>
            <p:cNvCxnSpPr>
              <a:cxnSpLocks/>
              <a:stCxn id="65" idx="6"/>
              <a:endCxn id="60" idx="1"/>
            </p:cNvCxnSpPr>
            <p:nvPr/>
          </p:nvCxnSpPr>
          <p:spPr bwMode="auto">
            <a:xfrm>
              <a:off x="4592859" y="2567219"/>
              <a:ext cx="691022" cy="1"/>
            </a:xfrm>
            <a:prstGeom prst="bentConnector3">
              <a:avLst>
                <a:gd name="adj1" fmla="val 50000"/>
              </a:avLst>
            </a:prstGeom>
            <a:solidFill>
              <a:srgbClr val="E1FFFF"/>
            </a:solidFill>
            <a:ln w="19050" cap="flat" cmpd="sng" algn="ctr">
              <a:solidFill>
                <a:srgbClr val="004B8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연결선: 꺾임 74">
              <a:extLst>
                <a:ext uri="{FF2B5EF4-FFF2-40B4-BE49-F238E27FC236}">
                  <a16:creationId xmlns:a16="http://schemas.microsoft.com/office/drawing/2014/main" id="{209B2733-2531-7408-EC8A-A8C9558AB79C}"/>
                </a:ext>
              </a:extLst>
            </p:cNvPr>
            <p:cNvCxnSpPr>
              <a:cxnSpLocks/>
              <a:stCxn id="60" idx="3"/>
              <a:endCxn id="7" idx="2"/>
            </p:cNvCxnSpPr>
            <p:nvPr/>
          </p:nvCxnSpPr>
          <p:spPr bwMode="auto">
            <a:xfrm flipV="1">
              <a:off x="6147881" y="2567219"/>
              <a:ext cx="3021519" cy="1"/>
            </a:xfrm>
            <a:prstGeom prst="bentConnector3">
              <a:avLst>
                <a:gd name="adj1" fmla="val 50000"/>
              </a:avLst>
            </a:prstGeom>
            <a:solidFill>
              <a:srgbClr val="E1FFFF"/>
            </a:solidFill>
            <a:ln w="19050" cap="flat" cmpd="sng" algn="ctr">
              <a:solidFill>
                <a:srgbClr val="004B8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915F0AC2-061C-E71A-8767-315E28EBEC59}"/>
                </a:ext>
              </a:extLst>
            </p:cNvPr>
            <p:cNvCxnSpPr>
              <a:cxnSpLocks/>
              <a:stCxn id="21" idx="3"/>
              <a:endCxn id="61" idx="1"/>
            </p:cNvCxnSpPr>
            <p:nvPr/>
          </p:nvCxnSpPr>
          <p:spPr bwMode="auto">
            <a:xfrm flipV="1">
              <a:off x="6147881" y="3714349"/>
              <a:ext cx="1078759" cy="2224"/>
            </a:xfrm>
            <a:prstGeom prst="bentConnector3">
              <a:avLst>
                <a:gd name="adj1" fmla="val 50000"/>
              </a:avLst>
            </a:prstGeom>
            <a:solidFill>
              <a:srgbClr val="E1FFFF"/>
            </a:solidFill>
            <a:ln w="19050" cap="flat" cmpd="sng" algn="ctr">
              <a:solidFill>
                <a:srgbClr val="004B8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80B9C207-E96B-DDE8-4D94-9B9052F11667}"/>
                </a:ext>
              </a:extLst>
            </p:cNvPr>
            <p:cNvCxnSpPr>
              <a:cxnSpLocks/>
              <a:stCxn id="61" idx="3"/>
              <a:endCxn id="11" idx="2"/>
            </p:cNvCxnSpPr>
            <p:nvPr/>
          </p:nvCxnSpPr>
          <p:spPr bwMode="auto">
            <a:xfrm flipV="1">
              <a:off x="8090640" y="3713948"/>
              <a:ext cx="1078759" cy="401"/>
            </a:xfrm>
            <a:prstGeom prst="bentConnector3">
              <a:avLst>
                <a:gd name="adj1" fmla="val 50000"/>
              </a:avLst>
            </a:prstGeom>
            <a:solidFill>
              <a:srgbClr val="E1FFFF"/>
            </a:solidFill>
            <a:ln w="19050" cap="flat" cmpd="sng" algn="ctr">
              <a:solidFill>
                <a:srgbClr val="004B8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8" name="연결선: 꺾임 77">
              <a:extLst>
                <a:ext uri="{FF2B5EF4-FFF2-40B4-BE49-F238E27FC236}">
                  <a16:creationId xmlns:a16="http://schemas.microsoft.com/office/drawing/2014/main" id="{6CC5B0BF-3751-5577-62DB-D97F82A72674}"/>
                </a:ext>
              </a:extLst>
            </p:cNvPr>
            <p:cNvCxnSpPr>
              <a:cxnSpLocks/>
              <a:stCxn id="59" idx="3"/>
              <a:endCxn id="62" idx="1"/>
            </p:cNvCxnSpPr>
            <p:nvPr/>
          </p:nvCxnSpPr>
          <p:spPr bwMode="auto">
            <a:xfrm>
              <a:off x="6147881" y="4879692"/>
              <a:ext cx="1078759" cy="4794"/>
            </a:xfrm>
            <a:prstGeom prst="bentConnector3">
              <a:avLst>
                <a:gd name="adj1" fmla="val 50000"/>
              </a:avLst>
            </a:prstGeom>
            <a:solidFill>
              <a:srgbClr val="E1FFFF"/>
            </a:solidFill>
            <a:ln w="19050" cap="flat" cmpd="sng" algn="ctr">
              <a:solidFill>
                <a:srgbClr val="004B8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23C0E565-6DC7-4A96-28F6-654675F85F21}"/>
                </a:ext>
              </a:extLst>
            </p:cNvPr>
            <p:cNvCxnSpPr>
              <a:cxnSpLocks/>
              <a:stCxn id="62" idx="3"/>
              <a:endCxn id="14" idx="2"/>
            </p:cNvCxnSpPr>
            <p:nvPr/>
          </p:nvCxnSpPr>
          <p:spPr bwMode="auto">
            <a:xfrm flipV="1">
              <a:off x="8090640" y="4883301"/>
              <a:ext cx="1078759" cy="1185"/>
            </a:xfrm>
            <a:prstGeom prst="bentConnector3">
              <a:avLst>
                <a:gd name="adj1" fmla="val 50000"/>
              </a:avLst>
            </a:prstGeom>
            <a:solidFill>
              <a:srgbClr val="E1FFFF"/>
            </a:solidFill>
            <a:ln w="19050" cap="flat" cmpd="sng" algn="ctr">
              <a:solidFill>
                <a:srgbClr val="004B88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87" name="Picture 2">
            <a:extLst>
              <a:ext uri="{FF2B5EF4-FFF2-40B4-BE49-F238E27FC236}">
                <a16:creationId xmlns:a16="http://schemas.microsoft.com/office/drawing/2014/main" id="{D8CB1E65-CD8A-2D8C-1BCF-8D71F0986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6" y="1965993"/>
            <a:ext cx="6095507" cy="319348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E803BA-796F-F504-64ED-B3374EADA1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78794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7069A-B527-F5D0-4353-ECDF204A4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E4294F-47EE-91BC-BE8E-BF683DA64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ML-KEM </a:t>
            </a:r>
            <a:r>
              <a:rPr lang="ko-KR" altLang="en-US" b="1" dirty="0"/>
              <a:t>개요 및 알고리즘 설명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각 하위 모듈에 대한 설명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Top </a:t>
            </a:r>
            <a:r>
              <a:rPr lang="ko-KR" altLang="en-US" b="1" dirty="0"/>
              <a:t>모듈에서의 동작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IO description</a:t>
            </a:r>
            <a:r>
              <a:rPr lang="ko-KR" altLang="en-US" b="1" dirty="0"/>
              <a:t>과 </a:t>
            </a:r>
            <a:r>
              <a:rPr lang="en-US" altLang="ko-KR" b="1" dirty="0"/>
              <a:t>Registers description</a:t>
            </a:r>
          </a:p>
          <a:p>
            <a:endParaRPr lang="en-US" altLang="ko-KR" b="1" dirty="0"/>
          </a:p>
          <a:p>
            <a:r>
              <a:rPr lang="ko-KR" altLang="en-US" b="1" dirty="0"/>
              <a:t>검증환경 및 시뮬레이션 결과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합성결과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성과 및 결론</a:t>
            </a:r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F752B2-190E-B334-C203-4630658D9F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2105959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22E02-D023-E3A2-7AB5-D3D579C5A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22C9A-475A-6400-A184-9F68659E9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NTT 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5BAC4F-BD76-593F-4FA6-4D1A5B81A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Butterfly Unit</a:t>
            </a:r>
          </a:p>
        </p:txBody>
      </p:sp>
      <p:pic>
        <p:nvPicPr>
          <p:cNvPr id="87" name="Picture 2">
            <a:extLst>
              <a:ext uri="{FF2B5EF4-FFF2-40B4-BE49-F238E27FC236}">
                <a16:creationId xmlns:a16="http://schemas.microsoft.com/office/drawing/2014/main" id="{B8216A04-AEDB-1BD4-819D-3F6430FD2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65993"/>
            <a:ext cx="6095507" cy="319348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E14F44-6934-D7FE-0BB8-9CAF9E582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600" y="1934536"/>
            <a:ext cx="3786800" cy="1628201"/>
          </a:xfrm>
          <a:prstGeom prst="rect">
            <a:avLst/>
          </a:prstGeom>
          <a:ln w="19050">
            <a:solidFill>
              <a:srgbClr val="92D050"/>
            </a:solidFill>
            <a:prstDash val="dash"/>
          </a:ln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85B58F3-FE1D-2076-8D33-8B7C0CF06AD5}"/>
              </a:ext>
            </a:extLst>
          </p:cNvPr>
          <p:cNvSpPr/>
          <p:nvPr/>
        </p:nvSpPr>
        <p:spPr bwMode="auto">
          <a:xfrm>
            <a:off x="5177004" y="2289335"/>
            <a:ext cx="252252" cy="252252"/>
          </a:xfrm>
          <a:prstGeom prst="roundRect">
            <a:avLst/>
          </a:prstGeom>
          <a:solidFill>
            <a:schemeClr val="accent3">
              <a:lumMod val="60000"/>
              <a:lumOff val="40000"/>
              <a:alpha val="79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-윤고딕140" pitchFamily="18" charset="-127"/>
              <a:ea typeface="-윤고딕140" pitchFamily="18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679B2F62-5745-6438-8930-48B031654E95}"/>
              </a:ext>
            </a:extLst>
          </p:cNvPr>
          <p:cNvCxnSpPr>
            <a:cxnSpLocks/>
            <a:endCxn id="4" idx="1"/>
          </p:cNvCxnSpPr>
          <p:nvPr/>
        </p:nvCxnSpPr>
        <p:spPr bwMode="auto">
          <a:xfrm>
            <a:off x="5424494" y="2415540"/>
            <a:ext cx="2371106" cy="333097"/>
          </a:xfrm>
          <a:prstGeom prst="bentConnector3">
            <a:avLst>
              <a:gd name="adj1" fmla="val 67675"/>
            </a:avLst>
          </a:prstGeom>
          <a:solidFill>
            <a:srgbClr val="E1FFFF"/>
          </a:solidFill>
          <a:ln w="1905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B9F496F0-BF5D-097B-4A1C-3ECEC5838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039" y="3967201"/>
            <a:ext cx="4384361" cy="1805624"/>
          </a:xfrm>
          <a:prstGeom prst="rect">
            <a:avLst/>
          </a:prstGeom>
        </p:spPr>
      </p:pic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9D65122B-E3E9-160A-CB95-6C80F0855C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814742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509B9-A4D1-F6F6-C2A7-06B5279B1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C2B74-78E5-4578-D9F9-44E9BCD64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NTT module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9C7D31-6674-17DC-9145-FDA2020F2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NTT </a:t>
            </a:r>
            <a:r>
              <a:rPr lang="ko-KR" altLang="en-US" b="1" dirty="0"/>
              <a:t>모듈</a:t>
            </a:r>
            <a:endParaRPr lang="en-US" altLang="ko-KR" b="1" dirty="0"/>
          </a:p>
          <a:p>
            <a:pPr lvl="1"/>
            <a:r>
              <a:rPr lang="en-US" altLang="ko-KR" b="1" dirty="0"/>
              <a:t>START </a:t>
            </a:r>
            <a:r>
              <a:rPr lang="ko-KR" altLang="en-US" b="1" dirty="0"/>
              <a:t>신호가 들어오면 </a:t>
            </a:r>
            <a:r>
              <a:rPr lang="en-US" altLang="ko-KR" b="1" dirty="0"/>
              <a:t>NTT </a:t>
            </a:r>
            <a:r>
              <a:rPr lang="ko-KR" altLang="en-US" b="1" dirty="0"/>
              <a:t>모듈 동작</a:t>
            </a:r>
            <a:endParaRPr lang="en-US" altLang="ko-KR" b="1" dirty="0"/>
          </a:p>
          <a:p>
            <a:pPr lvl="1"/>
            <a:r>
              <a:rPr lang="en-US" altLang="ko-KR" b="1" dirty="0"/>
              <a:t>Counter</a:t>
            </a:r>
            <a:r>
              <a:rPr lang="ko-KR" altLang="en-US" b="1" dirty="0"/>
              <a:t>값에 따라 </a:t>
            </a:r>
            <a:r>
              <a:rPr lang="en-US" altLang="ko-KR" b="1" dirty="0"/>
              <a:t>Selector</a:t>
            </a:r>
            <a:r>
              <a:rPr lang="ko-KR" altLang="en-US" b="1" dirty="0"/>
              <a:t>를 통해 </a:t>
            </a:r>
            <a:endParaRPr lang="en-US" altLang="ko-KR" b="1" dirty="0"/>
          </a:p>
          <a:p>
            <a:pPr marL="252000" lvl="1" indent="0">
              <a:buNone/>
            </a:pPr>
            <a:r>
              <a:rPr lang="en-US" altLang="ko-KR" b="1" dirty="0"/>
              <a:t>	Poly</a:t>
            </a:r>
            <a:r>
              <a:rPr lang="ko-KR" altLang="en-US" b="1" dirty="0"/>
              <a:t>의 </a:t>
            </a:r>
            <a:r>
              <a:rPr lang="en-US" altLang="ko-KR" b="1" dirty="0"/>
              <a:t>2</a:t>
            </a:r>
            <a:r>
              <a:rPr lang="ko-KR" altLang="en-US" b="1" dirty="0"/>
              <a:t>개의 계수의 위치와 </a:t>
            </a:r>
            <a:r>
              <a:rPr lang="en-US" altLang="ko-KR" b="1" dirty="0"/>
              <a:t>zeta </a:t>
            </a:r>
            <a:r>
              <a:rPr lang="ko-KR" altLang="en-US" b="1" dirty="0"/>
              <a:t>값을 출력</a:t>
            </a:r>
            <a:endParaRPr lang="en-US" altLang="ko-KR" b="1" dirty="0"/>
          </a:p>
          <a:p>
            <a:pPr lvl="1"/>
            <a:r>
              <a:rPr lang="en-US" altLang="ko-KR" b="1" dirty="0"/>
              <a:t>Poly</a:t>
            </a:r>
            <a:r>
              <a:rPr lang="ko-KR" altLang="en-US" b="1" dirty="0"/>
              <a:t>의 </a:t>
            </a:r>
            <a:r>
              <a:rPr lang="en-US" altLang="ko-KR" b="1" dirty="0"/>
              <a:t>2</a:t>
            </a:r>
            <a:r>
              <a:rPr lang="ko-KR" altLang="en-US" b="1" dirty="0"/>
              <a:t>개의 값과 </a:t>
            </a:r>
            <a:r>
              <a:rPr lang="en-US" altLang="ko-KR" b="1" dirty="0"/>
              <a:t>zeta</a:t>
            </a:r>
            <a:r>
              <a:rPr lang="ko-KR" altLang="en-US" b="1" dirty="0"/>
              <a:t> 값의 </a:t>
            </a:r>
            <a:r>
              <a:rPr lang="en-US" altLang="ko-KR" b="1" dirty="0"/>
              <a:t>Butterfly Unit </a:t>
            </a:r>
            <a:r>
              <a:rPr lang="ko-KR" altLang="en-US" b="1" dirty="0"/>
              <a:t>연산</a:t>
            </a:r>
            <a:endParaRPr lang="en-US" altLang="ko-KR" b="1" dirty="0"/>
          </a:p>
          <a:p>
            <a:pPr lvl="1"/>
            <a:r>
              <a:rPr lang="ko-KR" altLang="en-US" b="1" dirty="0"/>
              <a:t>연산결과의 </a:t>
            </a:r>
            <a:r>
              <a:rPr lang="en-US" altLang="ko-KR" b="1" dirty="0"/>
              <a:t>2</a:t>
            </a:r>
            <a:r>
              <a:rPr lang="ko-KR" altLang="en-US" b="1" dirty="0"/>
              <a:t>개의 값은 </a:t>
            </a:r>
            <a:r>
              <a:rPr lang="en-US" altLang="ko-KR" b="1" dirty="0"/>
              <a:t>Poly</a:t>
            </a:r>
            <a:r>
              <a:rPr lang="ko-KR" altLang="en-US" b="1" dirty="0"/>
              <a:t>를 최신화</a:t>
            </a:r>
            <a:r>
              <a:rPr lang="en-US" altLang="ko-KR" b="1" dirty="0"/>
              <a:t>, </a:t>
            </a:r>
          </a:p>
          <a:p>
            <a:pPr marL="252000" lvl="1" indent="0">
              <a:buNone/>
            </a:pPr>
            <a:r>
              <a:rPr lang="en-US" altLang="ko-KR" b="1" dirty="0"/>
              <a:t>	Counter</a:t>
            </a:r>
            <a:r>
              <a:rPr lang="ko-KR" altLang="en-US" b="1" dirty="0"/>
              <a:t>의 값을 최신화</a:t>
            </a:r>
            <a:endParaRPr lang="en-US" altLang="ko-KR" b="1" dirty="0"/>
          </a:p>
          <a:p>
            <a:pPr lvl="1"/>
            <a:r>
              <a:rPr lang="en-US" altLang="ko-KR" b="1" dirty="0" err="1"/>
              <a:t>cnt_stage</a:t>
            </a:r>
            <a:r>
              <a:rPr lang="en-US" altLang="ko-KR" b="1" dirty="0"/>
              <a:t>==6, </a:t>
            </a:r>
            <a:r>
              <a:rPr lang="en-US" altLang="ko-KR" b="1" dirty="0" err="1"/>
              <a:t>cnt_num</a:t>
            </a:r>
            <a:r>
              <a:rPr lang="en-US" altLang="ko-KR" b="1" dirty="0"/>
              <a:t>==127</a:t>
            </a:r>
            <a:r>
              <a:rPr lang="ko-KR" altLang="en-US" b="1" dirty="0"/>
              <a:t>이 끝나면 </a:t>
            </a:r>
            <a:r>
              <a:rPr lang="en-US" altLang="ko-KR" b="1" dirty="0"/>
              <a:t>done</a:t>
            </a:r>
            <a:r>
              <a:rPr lang="ko-KR" altLang="en-US" b="1" dirty="0"/>
              <a:t> 출력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>
              <a:latin typeface="+mn-ea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BB48E9C-F127-73D3-2D12-E87913B25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242" y="908050"/>
            <a:ext cx="4695898" cy="513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F3794C6-0DAD-EBD3-837A-75D68761E5FB}"/>
              </a:ext>
            </a:extLst>
          </p:cNvPr>
          <p:cNvGrpSpPr/>
          <p:nvPr/>
        </p:nvGrpSpPr>
        <p:grpSpPr>
          <a:xfrm>
            <a:off x="9742459" y="931934"/>
            <a:ext cx="608010" cy="1339779"/>
            <a:chOff x="9742459" y="931934"/>
            <a:chExt cx="608010" cy="1339779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6C6140C-B5F6-3DB0-AD16-1CA7D4B28FA0}"/>
                </a:ext>
              </a:extLst>
            </p:cNvPr>
            <p:cNvSpPr/>
            <p:nvPr/>
          </p:nvSpPr>
          <p:spPr>
            <a:xfrm>
              <a:off x="9742459" y="931934"/>
              <a:ext cx="608010" cy="33015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46FCDC7-569C-E63A-223A-AC08EFCFFE81}"/>
                </a:ext>
              </a:extLst>
            </p:cNvPr>
            <p:cNvSpPr/>
            <p:nvPr/>
          </p:nvSpPr>
          <p:spPr>
            <a:xfrm>
              <a:off x="9894858" y="1196976"/>
              <a:ext cx="303212" cy="107473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968576D-E7B2-8A65-3919-8A78A196FB11}"/>
              </a:ext>
            </a:extLst>
          </p:cNvPr>
          <p:cNvGrpSpPr/>
          <p:nvPr/>
        </p:nvGrpSpPr>
        <p:grpSpPr>
          <a:xfrm>
            <a:off x="7285375" y="1738976"/>
            <a:ext cx="3127303" cy="2270066"/>
            <a:chOff x="7285375" y="1738976"/>
            <a:chExt cx="3127303" cy="227006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E7D3812-7ADD-C162-8F1A-F59A6BD20635}"/>
                </a:ext>
              </a:extLst>
            </p:cNvPr>
            <p:cNvSpPr/>
            <p:nvPr/>
          </p:nvSpPr>
          <p:spPr>
            <a:xfrm>
              <a:off x="7285375" y="2081852"/>
              <a:ext cx="1087945" cy="17099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63F89CC-8A2C-B264-5CC7-93CA0CD639B5}"/>
                </a:ext>
              </a:extLst>
            </p:cNvPr>
            <p:cNvSpPr/>
            <p:nvPr/>
          </p:nvSpPr>
          <p:spPr>
            <a:xfrm>
              <a:off x="8220076" y="1738976"/>
              <a:ext cx="1328810" cy="1370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056513B-0FDB-1686-D374-0A32219884B2}"/>
                </a:ext>
              </a:extLst>
            </p:cNvPr>
            <p:cNvSpPr/>
            <p:nvPr/>
          </p:nvSpPr>
          <p:spPr>
            <a:xfrm>
              <a:off x="9407980" y="2424308"/>
              <a:ext cx="435762" cy="17099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A7F86D-E80E-AE85-41FF-133275BD3F10}"/>
                </a:ext>
              </a:extLst>
            </p:cNvPr>
            <p:cNvSpPr/>
            <p:nvPr/>
          </p:nvSpPr>
          <p:spPr>
            <a:xfrm>
              <a:off x="7524068" y="2360112"/>
              <a:ext cx="839246" cy="17099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3FB6EDE-84CB-8AF0-CBFC-FDD9930D8F3B}"/>
                </a:ext>
              </a:extLst>
            </p:cNvPr>
            <p:cNvSpPr/>
            <p:nvPr/>
          </p:nvSpPr>
          <p:spPr>
            <a:xfrm>
              <a:off x="7538652" y="2360112"/>
              <a:ext cx="164319" cy="164893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0A123A1-73EF-030F-8341-E03518626F52}"/>
                </a:ext>
              </a:extLst>
            </p:cNvPr>
            <p:cNvSpPr/>
            <p:nvPr/>
          </p:nvSpPr>
          <p:spPr>
            <a:xfrm>
              <a:off x="7524068" y="3838052"/>
              <a:ext cx="839246" cy="17099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0CC63D6-C94A-7EFD-86F3-65B56B2CBE3F}"/>
                </a:ext>
              </a:extLst>
            </p:cNvPr>
            <p:cNvSpPr/>
            <p:nvPr/>
          </p:nvSpPr>
          <p:spPr>
            <a:xfrm>
              <a:off x="9706346" y="2167347"/>
              <a:ext cx="706332" cy="70894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68B5CE-07DC-3DCD-9C21-04DD51391C22}"/>
              </a:ext>
            </a:extLst>
          </p:cNvPr>
          <p:cNvGrpSpPr/>
          <p:nvPr/>
        </p:nvGrpSpPr>
        <p:grpSpPr>
          <a:xfrm>
            <a:off x="6585890" y="1786420"/>
            <a:ext cx="1770115" cy="3957155"/>
            <a:chOff x="6585890" y="1786420"/>
            <a:chExt cx="1770115" cy="395715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946669C-3A95-3386-5149-00D880184712}"/>
                </a:ext>
              </a:extLst>
            </p:cNvPr>
            <p:cNvSpPr/>
            <p:nvPr/>
          </p:nvSpPr>
          <p:spPr>
            <a:xfrm>
              <a:off x="6585890" y="1786420"/>
              <a:ext cx="830157" cy="395715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8CDE6CE-1DAD-5B22-7508-947F061ACE00}"/>
                </a:ext>
              </a:extLst>
            </p:cNvPr>
            <p:cNvSpPr/>
            <p:nvPr/>
          </p:nvSpPr>
          <p:spPr>
            <a:xfrm>
              <a:off x="7280118" y="4382940"/>
              <a:ext cx="1075887" cy="9452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EE1BA00-468A-C1FF-E348-F793A28542AD}"/>
                </a:ext>
              </a:extLst>
            </p:cNvPr>
            <p:cNvSpPr/>
            <p:nvPr/>
          </p:nvSpPr>
          <p:spPr>
            <a:xfrm>
              <a:off x="7280118" y="4599815"/>
              <a:ext cx="1075887" cy="9452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3FC3EC3-49B6-86E8-830B-F50D221EF292}"/>
              </a:ext>
            </a:extLst>
          </p:cNvPr>
          <p:cNvGrpSpPr/>
          <p:nvPr/>
        </p:nvGrpSpPr>
        <p:grpSpPr>
          <a:xfrm>
            <a:off x="7280117" y="2445942"/>
            <a:ext cx="3517655" cy="3394460"/>
            <a:chOff x="7280117" y="2445942"/>
            <a:chExt cx="3517655" cy="339446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ADDAA2E-95E3-3E36-1562-557CCCEFEB5E}"/>
                </a:ext>
              </a:extLst>
            </p:cNvPr>
            <p:cNvSpPr/>
            <p:nvPr/>
          </p:nvSpPr>
          <p:spPr>
            <a:xfrm>
              <a:off x="7280117" y="4454077"/>
              <a:ext cx="1075888" cy="9945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3A267ED-910D-9617-AD57-FB763628E26C}"/>
                </a:ext>
              </a:extLst>
            </p:cNvPr>
            <p:cNvSpPr/>
            <p:nvPr/>
          </p:nvSpPr>
          <p:spPr>
            <a:xfrm>
              <a:off x="7280117" y="4674149"/>
              <a:ext cx="1075888" cy="9945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541E2362-7180-0CA2-F63D-AFA6F3AE5611}"/>
                </a:ext>
              </a:extLst>
            </p:cNvPr>
            <p:cNvSpPr/>
            <p:nvPr/>
          </p:nvSpPr>
          <p:spPr>
            <a:xfrm>
              <a:off x="8178800" y="3397249"/>
              <a:ext cx="2368550" cy="244315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5133F090-3675-245B-D441-507F59C1ED64}"/>
                </a:ext>
              </a:extLst>
            </p:cNvPr>
            <p:cNvSpPr/>
            <p:nvPr/>
          </p:nvSpPr>
          <p:spPr>
            <a:xfrm>
              <a:off x="10297839" y="2445942"/>
              <a:ext cx="499022" cy="17032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D3C9E74-E2D2-3A9A-1B51-7F890BDADAC5}"/>
                </a:ext>
              </a:extLst>
            </p:cNvPr>
            <p:cNvSpPr/>
            <p:nvPr/>
          </p:nvSpPr>
          <p:spPr>
            <a:xfrm>
              <a:off x="10626844" y="2449155"/>
              <a:ext cx="170129" cy="170723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488FB02-D718-6FC0-D353-47B3D0CA2640}"/>
                </a:ext>
              </a:extLst>
            </p:cNvPr>
            <p:cNvSpPr/>
            <p:nvPr/>
          </p:nvSpPr>
          <p:spPr>
            <a:xfrm>
              <a:off x="10298750" y="3983742"/>
              <a:ext cx="499022" cy="17032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D3CE42A5-A6B8-0EEB-7166-849549962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7328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DB7C6-5BC7-0A51-5D83-75017D34E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4BE14-ACCF-F5B5-E8FA-BE0F9DAA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NTT </a:t>
            </a:r>
            <a:r>
              <a:rPr lang="ko-KR" altLang="en-US" dirty="0">
                <a:latin typeface="+mj-ea"/>
              </a:rPr>
              <a:t>상태도</a:t>
            </a:r>
            <a:r>
              <a:rPr lang="en-US" altLang="ko-KR" dirty="0">
                <a:latin typeface="+mj-ea"/>
              </a:rPr>
              <a:t>, timing diagram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F239CB-E5CC-3159-1189-831C87F62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NTT </a:t>
            </a:r>
            <a:r>
              <a:rPr lang="ko-KR" altLang="en-US" b="1" dirty="0"/>
              <a:t>상태도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r>
              <a:rPr lang="en-US" altLang="ko-KR" b="1" dirty="0"/>
              <a:t>NTT timing diagram</a:t>
            </a:r>
          </a:p>
          <a:p>
            <a:pPr lvl="1"/>
            <a:r>
              <a:rPr lang="en-US" altLang="ko-KR" b="1" dirty="0"/>
              <a:t>4481 cycle </a:t>
            </a:r>
            <a:r>
              <a:rPr lang="ko-KR" altLang="en-US" b="1" dirty="0"/>
              <a:t>이후 </a:t>
            </a:r>
            <a:r>
              <a:rPr lang="en-US" altLang="ko-KR" b="1" dirty="0"/>
              <a:t>output </a:t>
            </a:r>
            <a:r>
              <a:rPr lang="ko-KR" altLang="en-US" b="1" dirty="0"/>
              <a:t>출력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>
              <a:latin typeface="+mn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2BE86BD-4A3F-2B53-70F7-81DF75D13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541562"/>
            <a:ext cx="7289746" cy="237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60AB3E5-AB15-9B23-1326-7B0ED7E9CD30}"/>
              </a:ext>
            </a:extLst>
          </p:cNvPr>
          <p:cNvGrpSpPr/>
          <p:nvPr/>
        </p:nvGrpSpPr>
        <p:grpSpPr>
          <a:xfrm>
            <a:off x="2257425" y="4624127"/>
            <a:ext cx="7667652" cy="1384621"/>
            <a:chOff x="-386080" y="1497051"/>
            <a:chExt cx="14001814" cy="240525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5CDE085-079D-6557-369B-2E0BC972A29A}"/>
                </a:ext>
              </a:extLst>
            </p:cNvPr>
            <p:cNvGrpSpPr/>
            <p:nvPr/>
          </p:nvGrpSpPr>
          <p:grpSpPr>
            <a:xfrm>
              <a:off x="-386080" y="1497051"/>
              <a:ext cx="13681354" cy="2405256"/>
              <a:chOff x="0" y="2025371"/>
              <a:chExt cx="13681354" cy="240525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86D9793-E04F-51D6-7FAE-6A2595281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2025371"/>
                <a:ext cx="4501729" cy="2379027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D861183-F103-FACE-911F-105074380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72800" y="2034515"/>
                <a:ext cx="2708554" cy="2379027"/>
              </a:xfrm>
              <a:prstGeom prst="rect">
                <a:avLst/>
              </a:prstGeom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9A83295-E537-596D-E50A-F59E5C9A7799}"/>
                  </a:ext>
                </a:extLst>
              </p:cNvPr>
              <p:cNvGrpSpPr/>
              <p:nvPr/>
            </p:nvGrpSpPr>
            <p:grpSpPr>
              <a:xfrm>
                <a:off x="0" y="2038325"/>
                <a:ext cx="5668191" cy="2392302"/>
                <a:chOff x="2964180" y="2047791"/>
                <a:chExt cx="5668191" cy="2392302"/>
              </a:xfrm>
            </p:grpSpPr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648AAA22-714A-53F3-6480-73609BD54E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33438" r="29197"/>
                <a:stretch/>
              </p:blipFill>
              <p:spPr>
                <a:xfrm>
                  <a:off x="4076700" y="2047791"/>
                  <a:ext cx="4555671" cy="2392302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53E76C07-D961-F2E8-BA01-07FDD36F08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r="90875"/>
                <a:stretch/>
              </p:blipFill>
              <p:spPr>
                <a:xfrm>
                  <a:off x="2964180" y="2047791"/>
                  <a:ext cx="1112520" cy="2392302"/>
                </a:xfrm>
                <a:prstGeom prst="rect">
                  <a:avLst/>
                </a:prstGeom>
              </p:spPr>
            </p:pic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09F8B1C-F427-09D9-2911-07D899E542C8}"/>
                  </a:ext>
                </a:extLst>
              </p:cNvPr>
              <p:cNvGrpSpPr/>
              <p:nvPr/>
            </p:nvGrpSpPr>
            <p:grpSpPr>
              <a:xfrm>
                <a:off x="5642609" y="4193892"/>
                <a:ext cx="453390" cy="219650"/>
                <a:chOff x="5882095" y="4562050"/>
                <a:chExt cx="453390" cy="219650"/>
              </a:xfrm>
            </p:grpSpPr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2B4AF8FA-128A-15C4-7C67-19ADA29A16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82095" y="4562050"/>
                  <a:ext cx="453390" cy="219650"/>
                </a:xfrm>
                <a:prstGeom prst="rect">
                  <a:avLst/>
                </a:prstGeom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FF6F96E9-40B8-618C-3267-E1A9430065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13121" y="4562050"/>
                  <a:ext cx="392429" cy="21965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AF578204-0531-EC90-5177-7DEE8A41DB96}"/>
                  </a:ext>
                </a:extLst>
              </p:cNvPr>
              <p:cNvGrpSpPr/>
              <p:nvPr/>
            </p:nvGrpSpPr>
            <p:grpSpPr>
              <a:xfrm>
                <a:off x="5642609" y="3242419"/>
                <a:ext cx="453390" cy="219650"/>
                <a:chOff x="5882095" y="4562050"/>
                <a:chExt cx="453390" cy="219650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33596F3B-4A91-8BB3-3FE8-8635E6757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82095" y="4562050"/>
                  <a:ext cx="453390" cy="219650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BA513D33-23EB-6B74-BCA7-0BE717AE95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13121" y="4562050"/>
                  <a:ext cx="392429" cy="21965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C7E89C5-6E49-3426-3E72-6FA64D9A3D1B}"/>
                  </a:ext>
                </a:extLst>
              </p:cNvPr>
              <p:cNvGrpSpPr/>
              <p:nvPr/>
            </p:nvGrpSpPr>
            <p:grpSpPr>
              <a:xfrm>
                <a:off x="5642609" y="3696015"/>
                <a:ext cx="453390" cy="234000"/>
                <a:chOff x="5882095" y="4562050"/>
                <a:chExt cx="453390" cy="219650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DC96C3B0-5122-219A-2F50-0C177F3283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82095" y="4562050"/>
                  <a:ext cx="453390" cy="21965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A2470AA3-0776-A82F-C3EB-6D3F71FF50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13121" y="4562050"/>
                  <a:ext cx="392429" cy="21965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0862F1E6-DB52-1195-F76F-330689BCFC85}"/>
                  </a:ext>
                </a:extLst>
              </p:cNvPr>
              <p:cNvGrpSpPr/>
              <p:nvPr/>
            </p:nvGrpSpPr>
            <p:grpSpPr>
              <a:xfrm>
                <a:off x="10558570" y="3696015"/>
                <a:ext cx="453390" cy="234000"/>
                <a:chOff x="5882095" y="4562050"/>
                <a:chExt cx="453390" cy="219650"/>
              </a:xfrm>
            </p:grpSpPr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619057DE-6FCD-980F-C70B-AC760C85C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82095" y="4562050"/>
                  <a:ext cx="453390" cy="219650"/>
                </a:xfrm>
                <a:prstGeom prst="rect">
                  <a:avLst/>
                </a:prstGeom>
              </p:spPr>
            </p:pic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26361F23-8C5F-1B46-C9C5-F60DA540FB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13121" y="4562050"/>
                  <a:ext cx="392429" cy="21965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70972B87-8F8C-177E-0521-A2F9B7C0BA6A}"/>
                  </a:ext>
                </a:extLst>
              </p:cNvPr>
              <p:cNvGrpSpPr/>
              <p:nvPr/>
            </p:nvGrpSpPr>
            <p:grpSpPr>
              <a:xfrm>
                <a:off x="10558570" y="3008419"/>
                <a:ext cx="453390" cy="234000"/>
                <a:chOff x="5882095" y="4562050"/>
                <a:chExt cx="453390" cy="219650"/>
              </a:xfrm>
            </p:grpSpPr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33E65C88-67A1-7CE3-0F16-305649713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82095" y="4562050"/>
                  <a:ext cx="453390" cy="219650"/>
                </a:xfrm>
                <a:prstGeom prst="rect">
                  <a:avLst/>
                </a:prstGeom>
              </p:spPr>
            </p:pic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A4054FE0-0912-4A90-AA67-A818487DD2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13121" y="4562050"/>
                  <a:ext cx="392429" cy="219650"/>
                </a:xfrm>
                <a:prstGeom prst="rect">
                  <a:avLst/>
                </a:prstGeom>
              </p:spPr>
            </p:pic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C7B8EED-5254-03EE-7A67-34333A532AE4}"/>
                  </a:ext>
                </a:extLst>
              </p:cNvPr>
              <p:cNvGrpSpPr/>
              <p:nvPr/>
            </p:nvGrpSpPr>
            <p:grpSpPr>
              <a:xfrm>
                <a:off x="10558570" y="3235244"/>
                <a:ext cx="453390" cy="234000"/>
                <a:chOff x="5882095" y="4562050"/>
                <a:chExt cx="453390" cy="219650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D6CF5AD6-BB3D-E5F6-BF76-B78967D5EC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82095" y="4562050"/>
                  <a:ext cx="453390" cy="219650"/>
                </a:xfrm>
                <a:prstGeom prst="rect">
                  <a:avLst/>
                </a:prstGeom>
              </p:spPr>
            </p:pic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92DEA845-EBB2-55C5-4977-EE27BA662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13121" y="4562050"/>
                  <a:ext cx="392429" cy="219650"/>
                </a:xfrm>
                <a:prstGeom prst="rect">
                  <a:avLst/>
                </a:prstGeom>
              </p:spPr>
            </p:pic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1DE7118-8718-B9E2-7F45-EA09360BFD5B}"/>
                  </a:ext>
                </a:extLst>
              </p:cNvPr>
              <p:cNvGrpSpPr/>
              <p:nvPr/>
            </p:nvGrpSpPr>
            <p:grpSpPr>
              <a:xfrm>
                <a:off x="10558570" y="4165964"/>
                <a:ext cx="453390" cy="234000"/>
                <a:chOff x="5882095" y="4562050"/>
                <a:chExt cx="453390" cy="219650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77EA2E36-BA72-B3E5-C6B3-0C63E2B02C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82095" y="4562050"/>
                  <a:ext cx="453390" cy="219650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34627494-9A71-0160-81B9-9ED8E736A7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13121" y="4562050"/>
                  <a:ext cx="392429" cy="219650"/>
                </a:xfrm>
                <a:prstGeom prst="rect">
                  <a:avLst/>
                </a:prstGeom>
              </p:spPr>
            </p:pic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92CBF0-D1E4-5F8A-CA56-39660D3BA13D}"/>
                </a:ext>
              </a:extLst>
            </p:cNvPr>
            <p:cNvSpPr txBox="1"/>
            <p:nvPr/>
          </p:nvSpPr>
          <p:spPr>
            <a:xfrm>
              <a:off x="611162" y="2208601"/>
              <a:ext cx="782154" cy="400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solidFill>
                    <a:srgbClr val="FFFF00"/>
                  </a:solidFill>
                </a:rPr>
                <a:t>IDLE</a:t>
              </a:r>
              <a:endParaRPr lang="ko-KR" altLang="en-US" sz="9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0D039E-BC43-383A-1D9A-1AE11D41D831}"/>
                </a:ext>
              </a:extLst>
            </p:cNvPr>
            <p:cNvSpPr txBox="1"/>
            <p:nvPr/>
          </p:nvSpPr>
          <p:spPr>
            <a:xfrm>
              <a:off x="985928" y="2208601"/>
              <a:ext cx="989989" cy="400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solidFill>
                    <a:srgbClr val="00B0F0"/>
                  </a:solidFill>
                </a:rPr>
                <a:t>START</a:t>
              </a:r>
              <a:endParaRPr lang="ko-KR" altLang="en-US" sz="900" b="1" dirty="0">
                <a:solidFill>
                  <a:srgbClr val="00B0F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1F8F3E-325F-4DC1-EBDF-1CA798298588}"/>
                </a:ext>
              </a:extLst>
            </p:cNvPr>
            <p:cNvSpPr txBox="1"/>
            <p:nvPr/>
          </p:nvSpPr>
          <p:spPr>
            <a:xfrm>
              <a:off x="4872629" y="2208601"/>
              <a:ext cx="749956" cy="400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solidFill>
                    <a:srgbClr val="FF0000"/>
                  </a:solidFill>
                </a:rPr>
                <a:t>NTT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87FFA3-7C40-6865-D455-BAD7CB620673}"/>
                </a:ext>
              </a:extLst>
            </p:cNvPr>
            <p:cNvSpPr txBox="1"/>
            <p:nvPr/>
          </p:nvSpPr>
          <p:spPr>
            <a:xfrm>
              <a:off x="12675508" y="2208601"/>
              <a:ext cx="940226" cy="400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solidFill>
                    <a:srgbClr val="FFC000"/>
                  </a:solidFill>
                </a:rPr>
                <a:t>DONE</a:t>
              </a:r>
              <a:endParaRPr lang="ko-KR" altLang="en-US" sz="900" b="1" dirty="0">
                <a:solidFill>
                  <a:srgbClr val="FFC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F989C4-6AA6-CECA-9920-D89A4E6D8471}"/>
                </a:ext>
              </a:extLst>
            </p:cNvPr>
            <p:cNvSpPr txBox="1"/>
            <p:nvPr/>
          </p:nvSpPr>
          <p:spPr>
            <a:xfrm>
              <a:off x="5956356" y="2208601"/>
              <a:ext cx="749956" cy="400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solidFill>
                    <a:srgbClr val="FF0000"/>
                  </a:solidFill>
                </a:rPr>
                <a:t>NTT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CB8D7E-52DA-CF1A-B3E5-024DC00EF13B}"/>
                </a:ext>
              </a:extLst>
            </p:cNvPr>
            <p:cNvSpPr txBox="1"/>
            <p:nvPr/>
          </p:nvSpPr>
          <p:spPr>
            <a:xfrm>
              <a:off x="11271105" y="2208601"/>
              <a:ext cx="749956" cy="400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solidFill>
                    <a:srgbClr val="FF0000"/>
                  </a:solidFill>
                </a:rPr>
                <a:t>NTT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E34B2B-043D-0A76-886C-E5F09C6168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420277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965ED-3BA5-EC48-0C2D-DB81B8638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A3DFE-A67C-27B3-ECB1-F88A9D76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Butterfly Unit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9265EF-920E-C20D-E261-55B80CDFF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Butterfly unit</a:t>
            </a:r>
          </a:p>
          <a:p>
            <a:pPr lvl="1"/>
            <a:r>
              <a:rPr lang="en-US" altLang="ko-KR" b="1" dirty="0">
                <a:latin typeface="+mn-ea"/>
              </a:rPr>
              <a:t>NTT </a:t>
            </a:r>
            <a:r>
              <a:rPr lang="ko-KR" altLang="en-US" b="1" dirty="0">
                <a:latin typeface="+mn-ea"/>
              </a:rPr>
              <a:t>연산 도중 쓰이는 모듈</a:t>
            </a:r>
            <a:endParaRPr lang="en-US" altLang="ko-KR" b="1" dirty="0">
              <a:latin typeface="+mn-ea"/>
            </a:endParaRPr>
          </a:p>
          <a:p>
            <a:pPr lvl="1"/>
            <a:r>
              <a:rPr lang="en-US" altLang="ko-KR" b="1" dirty="0">
                <a:latin typeface="+mn-ea"/>
              </a:rPr>
              <a:t>5cycle </a:t>
            </a:r>
            <a:r>
              <a:rPr lang="ko-KR" altLang="en-US" b="1" dirty="0">
                <a:latin typeface="+mn-ea"/>
              </a:rPr>
              <a:t>이후</a:t>
            </a:r>
            <a:r>
              <a:rPr lang="en-US" altLang="ko-KR" b="1" dirty="0">
                <a:latin typeface="+mn-ea"/>
              </a:rPr>
              <a:t> output </a:t>
            </a:r>
            <a:r>
              <a:rPr lang="ko-KR" altLang="en-US" b="1" dirty="0">
                <a:latin typeface="+mn-ea"/>
              </a:rPr>
              <a:t>출력</a:t>
            </a:r>
            <a:endParaRPr lang="en-US" altLang="ko-KR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8A1EA0-2FA6-FD63-D861-20ADC8FAB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273" y="3013745"/>
            <a:ext cx="3423813" cy="21265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807062-52BB-9B81-8E34-8220B4967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2445716"/>
            <a:ext cx="8462211" cy="2959044"/>
          </a:xfrm>
          <a:prstGeom prst="rect">
            <a:avLst/>
          </a:prstGeom>
        </p:spPr>
      </p:pic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0D7A871A-CDD1-583C-EE46-EAC18B8508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526931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13EF-0869-57F1-5124-32BC61BEA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D7FFF-7AB0-37FC-C539-F1B2930E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Montgomery reduction 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0D80E-9C08-6088-8E2C-865660F37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Montgomery reduction</a:t>
            </a:r>
          </a:p>
          <a:p>
            <a:pPr lvl="1"/>
            <a:r>
              <a:rPr lang="en-US" altLang="ko-KR" b="1" dirty="0">
                <a:latin typeface="+mn-ea"/>
              </a:rPr>
              <a:t>4cycle </a:t>
            </a:r>
            <a:r>
              <a:rPr lang="ko-KR" altLang="en-US" b="1" dirty="0">
                <a:latin typeface="+mn-ea"/>
              </a:rPr>
              <a:t>이후 </a:t>
            </a:r>
            <a:r>
              <a:rPr lang="en-US" altLang="ko-KR" b="1" dirty="0">
                <a:latin typeface="+mn-ea"/>
              </a:rPr>
              <a:t>output </a:t>
            </a:r>
            <a:r>
              <a:rPr lang="ko-KR" altLang="en-US" b="1" dirty="0">
                <a:latin typeface="+mn-ea"/>
              </a:rPr>
              <a:t>출력</a:t>
            </a:r>
            <a:endParaRPr lang="en-US" altLang="ko-KR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C995FC-C6F0-5E9E-23DC-8BE16C6E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80" y="1110502"/>
            <a:ext cx="6976586" cy="286340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8135C69-1FED-9D9C-4E7E-E55C6F00B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" t="3647" r="1295" b="8345"/>
          <a:stretch/>
        </p:blipFill>
        <p:spPr bwMode="auto">
          <a:xfrm>
            <a:off x="511250" y="3973909"/>
            <a:ext cx="6334173" cy="1976601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2A868C-320F-60D2-39C9-DD2C7FF5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239" y="4347761"/>
            <a:ext cx="3810532" cy="1228896"/>
          </a:xfrm>
          <a:prstGeom prst="rect">
            <a:avLst/>
          </a:prstGeom>
        </p:spPr>
      </p:pic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3533085A-F416-F8F8-1A89-6CD03D524B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445068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EEA8E-A2E2-69FD-D96B-0146062F3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AA7DB-2564-5129-573A-52AE16B98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Montgomery reduction 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7CC94-1B7C-58A5-AC32-CFD05B883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Montgomery reduction pseudo code</a:t>
            </a:r>
            <a:r>
              <a:rPr lang="ko-KR" altLang="en-US" b="1" dirty="0"/>
              <a:t>와 상태도 및 구현</a:t>
            </a:r>
            <a:endParaRPr lang="en-US" altLang="ko-KR" b="1" dirty="0"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39F5A10-AAD1-A58A-407B-15F9DE643027}"/>
              </a:ext>
            </a:extLst>
          </p:cNvPr>
          <p:cNvGrpSpPr/>
          <p:nvPr/>
        </p:nvGrpSpPr>
        <p:grpSpPr>
          <a:xfrm>
            <a:off x="360450" y="2898664"/>
            <a:ext cx="9301594" cy="3111200"/>
            <a:chOff x="130175" y="1986184"/>
            <a:chExt cx="9301594" cy="31112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3B330D-46B5-E815-83A1-544ABC7F2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75" y="1986184"/>
              <a:ext cx="6171117" cy="31112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E68D11-CAC5-125D-045D-B13C92F9857E}"/>
                </a:ext>
              </a:extLst>
            </p:cNvPr>
            <p:cNvSpPr txBox="1"/>
            <p:nvPr/>
          </p:nvSpPr>
          <p:spPr>
            <a:xfrm>
              <a:off x="4059428" y="2620659"/>
              <a:ext cx="1658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</a:rPr>
                <a:t>State0. T=</a:t>
              </a:r>
              <a:r>
                <a:rPr lang="en-US" altLang="ko-KR" sz="1400" dirty="0" err="1">
                  <a:solidFill>
                    <a:srgbClr val="FF0000"/>
                  </a:solidFill>
                </a:rPr>
                <a:t>i_a</a:t>
              </a:r>
              <a:r>
                <a:rPr lang="en-US" altLang="ko-KR" sz="1400" dirty="0">
                  <a:solidFill>
                    <a:srgbClr val="FF0000"/>
                  </a:solidFill>
                </a:rPr>
                <a:t> * </a:t>
              </a:r>
              <a:r>
                <a:rPr lang="en-US" altLang="ko-KR" sz="1400" dirty="0" err="1">
                  <a:solidFill>
                    <a:srgbClr val="FF0000"/>
                  </a:solidFill>
                </a:rPr>
                <a:t>i_b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5C10AA5-3110-28E3-1276-097247E281C8}"/>
                </a:ext>
              </a:extLst>
            </p:cNvPr>
            <p:cNvSpPr/>
            <p:nvPr/>
          </p:nvSpPr>
          <p:spPr>
            <a:xfrm>
              <a:off x="1759458" y="2657856"/>
              <a:ext cx="225552" cy="2438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B8A8B52-A1B0-205F-1A29-525D81AFFA4A}"/>
                </a:ext>
              </a:extLst>
            </p:cNvPr>
            <p:cNvCxnSpPr/>
            <p:nvPr/>
          </p:nvCxnSpPr>
          <p:spPr>
            <a:xfrm>
              <a:off x="553720" y="3541784"/>
              <a:ext cx="213868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1CA416-82E2-15A3-6B78-9B672F560378}"/>
                </a:ext>
              </a:extLst>
            </p:cNvPr>
            <p:cNvSpPr txBox="1"/>
            <p:nvPr/>
          </p:nvSpPr>
          <p:spPr>
            <a:xfrm>
              <a:off x="2703068" y="3295431"/>
              <a:ext cx="26385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C000"/>
                  </a:solidFill>
                </a:rPr>
                <a:t>State1. </a:t>
              </a:r>
              <a:r>
                <a:rPr lang="en-US" altLang="ko-KR" sz="1400" dirty="0" err="1">
                  <a:solidFill>
                    <a:srgbClr val="FFC000"/>
                  </a:solidFill>
                </a:rPr>
                <a:t>c_temp</a:t>
              </a:r>
              <a:r>
                <a:rPr lang="en-US" altLang="ko-KR" sz="1400" dirty="0">
                  <a:solidFill>
                    <a:srgbClr val="FFC000"/>
                  </a:solidFill>
                </a:rPr>
                <a:t>[11:0] * </a:t>
              </a:r>
              <a:r>
                <a:rPr lang="en-US" altLang="ko-KR" sz="1400" dirty="0" err="1">
                  <a:solidFill>
                    <a:srgbClr val="FFC000"/>
                  </a:solidFill>
                </a:rPr>
                <a:t>Q_INVn</a:t>
              </a:r>
              <a:endParaRPr lang="ko-KR" altLang="en-US" sz="1400" dirty="0">
                <a:solidFill>
                  <a:srgbClr val="FFC000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F00F32E-3016-786F-D4E9-4FE6E052A4E6}"/>
                </a:ext>
              </a:extLst>
            </p:cNvPr>
            <p:cNvCxnSpPr/>
            <p:nvPr/>
          </p:nvCxnSpPr>
          <p:spPr>
            <a:xfrm>
              <a:off x="553720" y="3757192"/>
              <a:ext cx="213868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92DB24-735F-4E59-78B6-AF4B890027BB}"/>
                </a:ext>
              </a:extLst>
            </p:cNvPr>
            <p:cNvSpPr txBox="1"/>
            <p:nvPr/>
          </p:nvSpPr>
          <p:spPr>
            <a:xfrm>
              <a:off x="2703068" y="3510839"/>
              <a:ext cx="67287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B050"/>
                  </a:solidFill>
                </a:rPr>
                <a:t>State2. ( {{4{</a:t>
              </a:r>
              <a:r>
                <a:rPr lang="en-US" altLang="ko-KR" sz="1400" dirty="0" err="1">
                  <a:solidFill>
                    <a:srgbClr val="00B050"/>
                  </a:solidFill>
                </a:rPr>
                <a:t>c_ab</a:t>
              </a:r>
              <a:r>
                <a:rPr lang="en-US" altLang="ko-KR" sz="1400" dirty="0">
                  <a:solidFill>
                    <a:srgbClr val="00B050"/>
                  </a:solidFill>
                </a:rPr>
                <a:t>[23]}},</a:t>
              </a:r>
              <a:r>
                <a:rPr lang="en-US" altLang="ko-KR" sz="1400" dirty="0" err="1">
                  <a:solidFill>
                    <a:srgbClr val="00B050"/>
                  </a:solidFill>
                </a:rPr>
                <a:t>c_ab</a:t>
              </a:r>
              <a:r>
                <a:rPr lang="en-US" altLang="ko-KR" sz="1400" dirty="0">
                  <a:solidFill>
                    <a:srgbClr val="00B050"/>
                  </a:solidFill>
                </a:rPr>
                <a:t>} – ({{14{</a:t>
              </a:r>
              <a:r>
                <a:rPr lang="en-US" altLang="ko-KR" sz="1400" dirty="0" err="1">
                  <a:solidFill>
                    <a:srgbClr val="00B050"/>
                  </a:solidFill>
                </a:rPr>
                <a:t>c_temp</a:t>
              </a:r>
              <a:r>
                <a:rPr lang="en-US" altLang="ko-KR" sz="1400" dirty="0">
                  <a:solidFill>
                    <a:srgbClr val="00B050"/>
                  </a:solidFill>
                </a:rPr>
                <a:t>[27]}},</a:t>
              </a:r>
              <a:r>
                <a:rPr lang="en-US" altLang="ko-KR" sz="1400" dirty="0" err="1">
                  <a:solidFill>
                    <a:srgbClr val="00B050"/>
                  </a:solidFill>
                </a:rPr>
                <a:t>c_temp</a:t>
              </a:r>
              <a:r>
                <a:rPr lang="en-US" altLang="ko-KR" sz="1400" dirty="0">
                  <a:solidFill>
                    <a:srgbClr val="00B050"/>
                  </a:solidFill>
                </a:rPr>
                <a:t>[15:0]} * KYBER_Q) &gt;&gt; 16</a:t>
              </a:r>
              <a:endParaRPr lang="ko-KR" altLang="en-US" sz="1400" dirty="0">
                <a:solidFill>
                  <a:srgbClr val="00B050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F97326A-9445-E402-D001-E7E300CE6362}"/>
                </a:ext>
              </a:extLst>
            </p:cNvPr>
            <p:cNvSpPr/>
            <p:nvPr/>
          </p:nvSpPr>
          <p:spPr>
            <a:xfrm>
              <a:off x="467360" y="3792052"/>
              <a:ext cx="1590040" cy="104410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5E8B2D-9279-8190-6D62-7C866F5D1E0F}"/>
                </a:ext>
              </a:extLst>
            </p:cNvPr>
            <p:cNvSpPr txBox="1"/>
            <p:nvPr/>
          </p:nvSpPr>
          <p:spPr>
            <a:xfrm>
              <a:off x="2093468" y="4165941"/>
              <a:ext cx="6883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B0F0"/>
                  </a:solidFill>
                </a:rPr>
                <a:t>State3</a:t>
              </a:r>
              <a:endParaRPr lang="ko-KR" altLang="en-US" sz="14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91754E-084A-13E1-1BC9-8A8983ACCABE}"/>
              </a:ext>
            </a:extLst>
          </p:cNvPr>
          <p:cNvGrpSpPr/>
          <p:nvPr/>
        </p:nvGrpSpPr>
        <p:grpSpPr>
          <a:xfrm>
            <a:off x="7297453" y="1549900"/>
            <a:ext cx="4534097" cy="2904364"/>
            <a:chOff x="234315" y="1596318"/>
            <a:chExt cx="5467350" cy="3502169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6B717FC0-757B-099E-0D95-49440CAD5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15" y="1596318"/>
              <a:ext cx="5467350" cy="1781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8A53BFB2-9ABF-9E65-049A-9E879F758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365" y="3460187"/>
              <a:ext cx="5448300" cy="163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4D9733-2CB2-60FD-3D22-CB5EF62589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418944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83156-8953-6B3F-7CDC-FA2B253C8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61797-22DD-FD4C-3977-F48D0F90A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Reduction_3329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72C604-8C58-CEEF-1239-27773894D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Reduction__3329</a:t>
            </a:r>
          </a:p>
          <a:p>
            <a:pPr lvl="1"/>
            <a:r>
              <a:rPr lang="ko-KR" altLang="en-US" b="1" dirty="0">
                <a:latin typeface="+mn-ea"/>
              </a:rPr>
              <a:t>덧셈</a:t>
            </a:r>
            <a:r>
              <a:rPr lang="en-US" altLang="ko-KR" b="1" dirty="0">
                <a:latin typeface="+mn-ea"/>
              </a:rPr>
              <a:t> &amp; </a:t>
            </a:r>
            <a:r>
              <a:rPr lang="ko-KR" altLang="en-US" b="1" dirty="0">
                <a:latin typeface="+mn-ea"/>
              </a:rPr>
              <a:t>뺄셈 결과를 </a:t>
            </a:r>
            <a:r>
              <a:rPr lang="en-US" altLang="ko-KR" b="1" dirty="0">
                <a:latin typeface="+mn-ea"/>
              </a:rPr>
              <a:t>modulo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3329 reduction</a:t>
            </a:r>
          </a:p>
          <a:p>
            <a:pPr lvl="1"/>
            <a:r>
              <a:rPr lang="en-US" altLang="ko-KR" b="1" dirty="0">
                <a:latin typeface="+mn-ea"/>
              </a:rPr>
              <a:t>Combination logic	-&gt;	0cycle </a:t>
            </a:r>
            <a:r>
              <a:rPr lang="ko-KR" altLang="en-US" b="1" dirty="0">
                <a:latin typeface="+mn-ea"/>
              </a:rPr>
              <a:t>이후 </a:t>
            </a:r>
            <a:r>
              <a:rPr lang="en-US" altLang="ko-KR" b="1" dirty="0">
                <a:latin typeface="+mn-ea"/>
              </a:rPr>
              <a:t>output </a:t>
            </a:r>
            <a:r>
              <a:rPr lang="ko-KR" altLang="en-US" b="1" dirty="0">
                <a:latin typeface="+mn-ea"/>
              </a:rPr>
              <a:t>출력</a:t>
            </a:r>
            <a:endParaRPr lang="en-US" altLang="ko-KR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17FA7F-A2B8-1C63-BCC8-E5B6249C3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169" y="2652634"/>
            <a:ext cx="9482274" cy="299775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DB3C2B-C84E-372E-E6A5-0B03C41682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0981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D7CDE-F6A1-9A86-11A4-23F5D1991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1FAE6-BB78-0C76-A666-D5515044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Base multiplication 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03FBC-7CE4-AACB-584B-E5E9D5B56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Base multiplication algorithm</a:t>
            </a:r>
          </a:p>
          <a:p>
            <a:pPr lvl="1"/>
            <a:r>
              <a:rPr lang="en-US" altLang="ko-KR" b="1" dirty="0"/>
              <a:t>q=3329</a:t>
            </a:r>
            <a:r>
              <a:rPr lang="ko-KR" altLang="en-US" b="1" dirty="0"/>
              <a:t>에서 </a:t>
            </a:r>
            <a:r>
              <a:rPr lang="en-US" altLang="ko-KR" b="1" dirty="0"/>
              <a:t>256-th primitive roots of unity </a:t>
            </a:r>
            <a:r>
              <a:rPr lang="ko-KR" altLang="en-US" b="1" dirty="0"/>
              <a:t>존재</a:t>
            </a:r>
            <a:r>
              <a:rPr lang="en-US" altLang="ko-KR" b="1" dirty="0"/>
              <a:t>, 512-th primitive roots of unity </a:t>
            </a:r>
            <a:r>
              <a:rPr lang="ko-KR" altLang="en-US" b="1" dirty="0"/>
              <a:t>존재 </a:t>
            </a:r>
            <a:r>
              <a:rPr lang="en-US" altLang="ko-KR" b="1" dirty="0"/>
              <a:t>X</a:t>
            </a:r>
          </a:p>
          <a:p>
            <a:pPr lvl="1"/>
            <a:r>
              <a:rPr lang="ko-KR" altLang="en-US" b="1" dirty="0"/>
              <a:t>따라서 </a:t>
            </a:r>
            <a:r>
              <a:rPr lang="en-US" altLang="ko-KR" b="1" dirty="0"/>
              <a:t>256</a:t>
            </a:r>
            <a:r>
              <a:rPr lang="ko-KR" altLang="en-US" b="1" dirty="0"/>
              <a:t>차 다항식을 </a:t>
            </a:r>
            <a:r>
              <a:rPr lang="en-US" altLang="ko-KR" b="1" dirty="0"/>
              <a:t>NTT domain</a:t>
            </a:r>
            <a:r>
              <a:rPr lang="ko-KR" altLang="en-US" b="1" dirty="0"/>
              <a:t>으로 완전히 </a:t>
            </a:r>
            <a:r>
              <a:rPr lang="en-US" altLang="ko-KR" b="1" dirty="0"/>
              <a:t>factorization </a:t>
            </a:r>
            <a:r>
              <a:rPr lang="ko-KR" altLang="en-US" b="1" dirty="0"/>
              <a:t>불가</a:t>
            </a:r>
            <a:r>
              <a:rPr lang="en-US" altLang="ko-KR" b="1" dirty="0"/>
              <a:t>, </a:t>
            </a:r>
            <a:r>
              <a:rPr lang="ko-KR" altLang="en-US" b="1" dirty="0"/>
              <a:t>일차식까지 </a:t>
            </a:r>
            <a:r>
              <a:rPr lang="en-US" altLang="ko-KR" b="1" dirty="0"/>
              <a:t>factorization </a:t>
            </a:r>
            <a:r>
              <a:rPr lang="ko-KR" altLang="en-US" b="1" dirty="0"/>
              <a:t>가능</a:t>
            </a:r>
            <a:endParaRPr lang="en-US" altLang="ko-KR" b="1" dirty="0"/>
          </a:p>
          <a:p>
            <a:pPr lvl="1"/>
            <a:r>
              <a:rPr lang="en-US" altLang="ko-KR" b="1" dirty="0"/>
              <a:t>Point-Wise Multiplication</a:t>
            </a:r>
            <a:r>
              <a:rPr lang="ko-KR" altLang="en-US" b="1" dirty="0"/>
              <a:t>이 아닌 </a:t>
            </a:r>
            <a:r>
              <a:rPr lang="ko-KR" altLang="en-US" b="1" dirty="0" err="1">
                <a:solidFill>
                  <a:srgbClr val="FF0000"/>
                </a:solidFill>
              </a:rPr>
              <a:t>일차식들간의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Base-Multiplication</a:t>
            </a:r>
            <a:r>
              <a:rPr lang="ko-KR" altLang="en-US" b="1" dirty="0">
                <a:solidFill>
                  <a:srgbClr val="FF0000"/>
                </a:solidFill>
              </a:rPr>
              <a:t>이 필요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en-US" altLang="ko-KR" b="1" dirty="0"/>
              <a:t>Montgomery</a:t>
            </a:r>
            <a:r>
              <a:rPr lang="ko-KR" altLang="en-US" b="1" dirty="0"/>
              <a:t>와 </a:t>
            </a:r>
            <a:r>
              <a:rPr lang="en-US" altLang="ko-KR" b="1" dirty="0"/>
              <a:t>Barrett reduction </a:t>
            </a:r>
            <a:r>
              <a:rPr lang="ko-KR" altLang="en-US" b="1" dirty="0"/>
              <a:t>활용</a:t>
            </a:r>
            <a:endParaRPr lang="en-US" altLang="ko-KR" b="1" dirty="0"/>
          </a:p>
          <a:p>
            <a:pPr lvl="1"/>
            <a:endParaRPr lang="en-US" altLang="ko-KR" b="1" dirty="0">
              <a:latin typeface="+mn-ea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2C06049-F9A2-5DBF-0C22-6D9D25917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291" y="2574011"/>
            <a:ext cx="7404680" cy="388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FF3DB404-0919-067D-96D3-2AB734563C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548877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E9CE1-B5E0-D30C-E59C-269B47109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7BB56-2C16-CDD9-D255-EF2F6466E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Base multiplication 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943C15-9BB9-023B-CFC6-BD9964BC4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Base multiplication TOP</a:t>
            </a:r>
            <a:r>
              <a:rPr lang="ko-KR" altLang="en-US" b="1" dirty="0"/>
              <a:t> 모듈</a:t>
            </a:r>
            <a:endParaRPr lang="en-US" altLang="ko-KR" b="1" dirty="0"/>
          </a:p>
          <a:p>
            <a:pPr lvl="1"/>
            <a:r>
              <a:rPr lang="en-US" altLang="ko-KR" b="1" dirty="0"/>
              <a:t>START </a:t>
            </a:r>
            <a:r>
              <a:rPr lang="ko-KR" altLang="en-US" b="1" dirty="0"/>
              <a:t>신호가 들어오면 </a:t>
            </a:r>
            <a:r>
              <a:rPr lang="en-US" altLang="ko-KR" b="1" dirty="0" err="1"/>
              <a:t>Basemul_TOP</a:t>
            </a:r>
            <a:r>
              <a:rPr lang="en-US" altLang="ko-KR" b="1" dirty="0"/>
              <a:t> </a:t>
            </a:r>
            <a:r>
              <a:rPr lang="ko-KR" altLang="en-US" b="1" dirty="0"/>
              <a:t>모듈 동작</a:t>
            </a:r>
            <a:endParaRPr lang="en-US" altLang="ko-KR" b="1" dirty="0"/>
          </a:p>
          <a:p>
            <a:pPr lvl="1"/>
            <a:r>
              <a:rPr lang="en-US" altLang="ko-KR" b="1" dirty="0"/>
              <a:t>Counter</a:t>
            </a:r>
            <a:r>
              <a:rPr lang="ko-KR" altLang="en-US" b="1" dirty="0"/>
              <a:t>값에 따라 </a:t>
            </a:r>
            <a:r>
              <a:rPr lang="en-US" altLang="ko-KR" b="1" dirty="0"/>
              <a:t>Selector</a:t>
            </a:r>
            <a:r>
              <a:rPr lang="ko-KR" altLang="en-US" b="1" dirty="0"/>
              <a:t>를 통해 </a:t>
            </a:r>
            <a:endParaRPr lang="en-US" altLang="ko-KR" b="1" dirty="0"/>
          </a:p>
          <a:p>
            <a:pPr marL="252000" lvl="1" indent="0">
              <a:buNone/>
            </a:pPr>
            <a:r>
              <a:rPr lang="ko-KR" altLang="en-US" b="1" dirty="0"/>
              <a:t>각 </a:t>
            </a:r>
            <a:r>
              <a:rPr lang="en-US" altLang="ko-KR" b="1" dirty="0" err="1"/>
              <a:t>Poly_i</a:t>
            </a:r>
            <a:r>
              <a:rPr lang="ko-KR" altLang="en-US" b="1" dirty="0"/>
              <a:t>의 </a:t>
            </a:r>
            <a:r>
              <a:rPr lang="en-US" altLang="ko-KR" b="1" dirty="0"/>
              <a:t>2</a:t>
            </a:r>
            <a:r>
              <a:rPr lang="ko-KR" altLang="en-US" b="1" dirty="0"/>
              <a:t>개의 계수의 위치와 </a:t>
            </a:r>
            <a:r>
              <a:rPr lang="en-US" altLang="ko-KR" b="1" dirty="0"/>
              <a:t>zeta </a:t>
            </a:r>
            <a:r>
              <a:rPr lang="ko-KR" altLang="en-US" b="1" dirty="0"/>
              <a:t>값을 출력</a:t>
            </a:r>
            <a:endParaRPr lang="en-US" altLang="ko-KR" b="1" dirty="0"/>
          </a:p>
          <a:p>
            <a:pPr lvl="1"/>
            <a:r>
              <a:rPr lang="en-US" altLang="ko-KR" b="1" dirty="0"/>
              <a:t>Poly</a:t>
            </a:r>
            <a:r>
              <a:rPr lang="ko-KR" altLang="en-US" b="1" dirty="0"/>
              <a:t>의 총 </a:t>
            </a:r>
            <a:r>
              <a:rPr lang="en-US" altLang="ko-KR" b="1" dirty="0"/>
              <a:t>4</a:t>
            </a:r>
            <a:r>
              <a:rPr lang="ko-KR" altLang="en-US" b="1" dirty="0"/>
              <a:t>개의 값과 </a:t>
            </a:r>
            <a:r>
              <a:rPr lang="en-US" altLang="ko-KR" b="1" dirty="0"/>
              <a:t>zeta</a:t>
            </a:r>
            <a:r>
              <a:rPr lang="ko-KR" altLang="en-US" b="1" dirty="0"/>
              <a:t> 값의 </a:t>
            </a:r>
            <a:r>
              <a:rPr lang="en-US" altLang="ko-KR" b="1" dirty="0" err="1"/>
              <a:t>Basemul</a:t>
            </a:r>
            <a:r>
              <a:rPr lang="en-US" altLang="ko-KR" b="1" dirty="0"/>
              <a:t> </a:t>
            </a:r>
            <a:r>
              <a:rPr lang="ko-KR" altLang="en-US" b="1" dirty="0"/>
              <a:t>연산</a:t>
            </a:r>
            <a:endParaRPr lang="en-US" altLang="ko-KR" b="1" dirty="0"/>
          </a:p>
          <a:p>
            <a:pPr lvl="1"/>
            <a:r>
              <a:rPr lang="ko-KR" altLang="en-US" b="1" dirty="0"/>
              <a:t>연산결과의 </a:t>
            </a:r>
            <a:r>
              <a:rPr lang="en-US" altLang="ko-KR" b="1" dirty="0"/>
              <a:t>2</a:t>
            </a:r>
            <a:r>
              <a:rPr lang="ko-KR" altLang="en-US" b="1" dirty="0"/>
              <a:t>개의 값은 </a:t>
            </a:r>
            <a:r>
              <a:rPr lang="en-US" altLang="ko-KR" b="1" dirty="0" err="1"/>
              <a:t>Poly_out</a:t>
            </a:r>
            <a:r>
              <a:rPr lang="ko-KR" altLang="en-US" b="1" dirty="0"/>
              <a:t>를 최신화</a:t>
            </a:r>
            <a:r>
              <a:rPr lang="en-US" altLang="ko-KR" b="1" dirty="0"/>
              <a:t>, </a:t>
            </a:r>
          </a:p>
          <a:p>
            <a:pPr marL="252000" lvl="1" indent="0">
              <a:buNone/>
            </a:pPr>
            <a:r>
              <a:rPr lang="en-US" altLang="ko-KR" b="1" dirty="0"/>
              <a:t>Counter</a:t>
            </a:r>
            <a:r>
              <a:rPr lang="ko-KR" altLang="en-US" b="1" dirty="0"/>
              <a:t>의 값을 </a:t>
            </a:r>
            <a:r>
              <a:rPr lang="en-US" altLang="ko-KR" b="1" dirty="0"/>
              <a:t>1 </a:t>
            </a:r>
            <a:r>
              <a:rPr lang="ko-KR" altLang="en-US" b="1" dirty="0"/>
              <a:t>더해 최신화</a:t>
            </a:r>
            <a:endParaRPr lang="en-US" altLang="ko-KR" b="1" dirty="0"/>
          </a:p>
          <a:p>
            <a:pPr lvl="1"/>
            <a:r>
              <a:rPr lang="en-US" altLang="ko-KR" b="1" dirty="0"/>
              <a:t>Counter</a:t>
            </a:r>
            <a:r>
              <a:rPr lang="ko-KR" altLang="en-US" b="1" dirty="0"/>
              <a:t>값이 </a:t>
            </a:r>
            <a:r>
              <a:rPr lang="en-US" altLang="ko-KR" b="1" dirty="0"/>
              <a:t>128</a:t>
            </a:r>
            <a:r>
              <a:rPr lang="ko-KR" altLang="en-US" b="1" dirty="0"/>
              <a:t>이 되면 </a:t>
            </a:r>
            <a:r>
              <a:rPr lang="en-US" altLang="ko-KR" b="1" dirty="0"/>
              <a:t>done </a:t>
            </a:r>
            <a:r>
              <a:rPr lang="ko-KR" altLang="en-US" b="1" dirty="0"/>
              <a:t>신호 출력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marL="252000" lvl="1" indent="0">
              <a:buNone/>
            </a:pP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582B9-E041-7AEE-CDE4-F00C02C7A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15" y="998620"/>
            <a:ext cx="4301074" cy="532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E71E8D8-F1F7-63BC-D5CC-C3F200345129}"/>
              </a:ext>
            </a:extLst>
          </p:cNvPr>
          <p:cNvGrpSpPr/>
          <p:nvPr/>
        </p:nvGrpSpPr>
        <p:grpSpPr>
          <a:xfrm>
            <a:off x="9683889" y="1019787"/>
            <a:ext cx="608010" cy="961413"/>
            <a:chOff x="9683889" y="1019787"/>
            <a:chExt cx="608010" cy="96141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140E6573-0FC9-401A-0685-6E8596F95DCC}"/>
                </a:ext>
              </a:extLst>
            </p:cNvPr>
            <p:cNvSpPr/>
            <p:nvPr/>
          </p:nvSpPr>
          <p:spPr>
            <a:xfrm>
              <a:off x="9683889" y="1019787"/>
              <a:ext cx="608010" cy="33015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467F113-C901-93D0-3BEB-4D5086C1C6EB}"/>
                </a:ext>
              </a:extLst>
            </p:cNvPr>
            <p:cNvSpPr/>
            <p:nvPr/>
          </p:nvSpPr>
          <p:spPr>
            <a:xfrm>
              <a:off x="9836288" y="1284829"/>
              <a:ext cx="303212" cy="69637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922FF-7B2B-2832-58C9-5AA69F4D9623}"/>
              </a:ext>
            </a:extLst>
          </p:cNvPr>
          <p:cNvGrpSpPr/>
          <p:nvPr/>
        </p:nvGrpSpPr>
        <p:grpSpPr>
          <a:xfrm>
            <a:off x="6899275" y="1763221"/>
            <a:ext cx="3679947" cy="4096159"/>
            <a:chOff x="6899275" y="1763221"/>
            <a:chExt cx="3679947" cy="409615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0C3F51B-1F54-BE0F-11F8-CC53F1C46723}"/>
                </a:ext>
              </a:extLst>
            </p:cNvPr>
            <p:cNvSpPr/>
            <p:nvPr/>
          </p:nvSpPr>
          <p:spPr>
            <a:xfrm>
              <a:off x="9624225" y="1873066"/>
              <a:ext cx="724689" cy="72737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BC6C6A-213A-99C2-F965-3E2C71F4DB43}"/>
                </a:ext>
              </a:extLst>
            </p:cNvPr>
            <p:cNvSpPr/>
            <p:nvPr/>
          </p:nvSpPr>
          <p:spPr>
            <a:xfrm>
              <a:off x="6911114" y="4721224"/>
              <a:ext cx="198706" cy="1024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495E969-4617-3302-2501-3062A58AF300}"/>
                </a:ext>
              </a:extLst>
            </p:cNvPr>
            <p:cNvSpPr/>
            <p:nvPr/>
          </p:nvSpPr>
          <p:spPr>
            <a:xfrm>
              <a:off x="6911114" y="5756934"/>
              <a:ext cx="198706" cy="1024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A592445-0807-021C-0383-6E2DB18D11F9}"/>
                </a:ext>
              </a:extLst>
            </p:cNvPr>
            <p:cNvSpPr/>
            <p:nvPr/>
          </p:nvSpPr>
          <p:spPr>
            <a:xfrm>
              <a:off x="6911114" y="3017410"/>
              <a:ext cx="198706" cy="1024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A6CAB2D-2CAB-5C9F-7756-7FA82D905288}"/>
                </a:ext>
              </a:extLst>
            </p:cNvPr>
            <p:cNvSpPr/>
            <p:nvPr/>
          </p:nvSpPr>
          <p:spPr>
            <a:xfrm>
              <a:off x="6899275" y="1763221"/>
              <a:ext cx="3648226" cy="10051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F738DEE-675C-0196-F534-0E4832D0704E}"/>
                </a:ext>
              </a:extLst>
            </p:cNvPr>
            <p:cNvSpPr/>
            <p:nvPr/>
          </p:nvSpPr>
          <p:spPr>
            <a:xfrm>
              <a:off x="10287890" y="2210116"/>
              <a:ext cx="291332" cy="1024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A31BB89-0BDD-6832-2B34-246B10F1FCB7}"/>
                </a:ext>
              </a:extLst>
            </p:cNvPr>
            <p:cNvSpPr/>
            <p:nvPr/>
          </p:nvSpPr>
          <p:spPr>
            <a:xfrm>
              <a:off x="10450173" y="1763221"/>
              <a:ext cx="124127" cy="54934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DD17472-894F-D1A0-A2A8-8F784159AB39}"/>
                </a:ext>
              </a:extLst>
            </p:cNvPr>
            <p:cNvSpPr/>
            <p:nvPr/>
          </p:nvSpPr>
          <p:spPr>
            <a:xfrm>
              <a:off x="6899275" y="1763221"/>
              <a:ext cx="111192" cy="409615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810C8BD-774C-3457-A258-D52E6CBFCA05}"/>
              </a:ext>
            </a:extLst>
          </p:cNvPr>
          <p:cNvGrpSpPr/>
          <p:nvPr/>
        </p:nvGrpSpPr>
        <p:grpSpPr>
          <a:xfrm>
            <a:off x="7055647" y="1841314"/>
            <a:ext cx="1051061" cy="4165911"/>
            <a:chOff x="7055647" y="1841314"/>
            <a:chExt cx="1051061" cy="4165911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76AE695-A22E-CE4E-294C-445D5C50988B}"/>
                </a:ext>
              </a:extLst>
            </p:cNvPr>
            <p:cNvSpPr/>
            <p:nvPr/>
          </p:nvSpPr>
          <p:spPr>
            <a:xfrm>
              <a:off x="7648646" y="2889438"/>
              <a:ext cx="458062" cy="9661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C16BA80-B29B-3DC4-F39B-7690DB55AFE6}"/>
                </a:ext>
              </a:extLst>
            </p:cNvPr>
            <p:cNvSpPr/>
            <p:nvPr/>
          </p:nvSpPr>
          <p:spPr>
            <a:xfrm>
              <a:off x="7648646" y="3026191"/>
              <a:ext cx="458062" cy="9661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A11E8AD-277E-6662-7216-A751EBBFA51F}"/>
                </a:ext>
              </a:extLst>
            </p:cNvPr>
            <p:cNvSpPr/>
            <p:nvPr/>
          </p:nvSpPr>
          <p:spPr>
            <a:xfrm>
              <a:off x="7648646" y="4689304"/>
              <a:ext cx="458062" cy="9661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FCD0FC3-27B2-829E-C6AE-4F906514400E}"/>
                </a:ext>
              </a:extLst>
            </p:cNvPr>
            <p:cNvSpPr/>
            <p:nvPr/>
          </p:nvSpPr>
          <p:spPr>
            <a:xfrm>
              <a:off x="7648646" y="4830868"/>
              <a:ext cx="458062" cy="9661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A2A527B-B9A6-24E9-6F7C-286C012874A5}"/>
                </a:ext>
              </a:extLst>
            </p:cNvPr>
            <p:cNvSpPr/>
            <p:nvPr/>
          </p:nvSpPr>
          <p:spPr>
            <a:xfrm>
              <a:off x="7648646" y="5613421"/>
              <a:ext cx="458062" cy="9661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92069AF-0B36-B361-E993-97B386404773}"/>
                </a:ext>
              </a:extLst>
            </p:cNvPr>
            <p:cNvSpPr/>
            <p:nvPr/>
          </p:nvSpPr>
          <p:spPr>
            <a:xfrm>
              <a:off x="7055647" y="1841314"/>
              <a:ext cx="683416" cy="171991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8FD87BC-5D0A-D3F9-9FE1-27F0312103BC}"/>
                </a:ext>
              </a:extLst>
            </p:cNvPr>
            <p:cNvSpPr/>
            <p:nvPr/>
          </p:nvSpPr>
          <p:spPr>
            <a:xfrm>
              <a:off x="7055647" y="3561224"/>
              <a:ext cx="683416" cy="171991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9F0F7C2-132F-B277-252F-948D6D9FB7CE}"/>
                </a:ext>
              </a:extLst>
            </p:cNvPr>
            <p:cNvSpPr/>
            <p:nvPr/>
          </p:nvSpPr>
          <p:spPr>
            <a:xfrm>
              <a:off x="7055647" y="5321277"/>
              <a:ext cx="683416" cy="68594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3C6791-0646-B4A1-BDDF-F42AD4C2629A}"/>
              </a:ext>
            </a:extLst>
          </p:cNvPr>
          <p:cNvGrpSpPr/>
          <p:nvPr/>
        </p:nvGrpSpPr>
        <p:grpSpPr>
          <a:xfrm>
            <a:off x="7996511" y="1841314"/>
            <a:ext cx="1699315" cy="4236977"/>
            <a:chOff x="7996511" y="1841314"/>
            <a:chExt cx="1699315" cy="4236977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2CFBB27-9E7E-B8C9-548F-6F1E2ED5EFC7}"/>
                </a:ext>
              </a:extLst>
            </p:cNvPr>
            <p:cNvSpPr/>
            <p:nvPr/>
          </p:nvSpPr>
          <p:spPr>
            <a:xfrm>
              <a:off x="9175363" y="5366065"/>
              <a:ext cx="520463" cy="9470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330FD09-11F0-D542-D1E5-503292377C42}"/>
                </a:ext>
              </a:extLst>
            </p:cNvPr>
            <p:cNvSpPr/>
            <p:nvPr/>
          </p:nvSpPr>
          <p:spPr>
            <a:xfrm>
              <a:off x="9175363" y="5521255"/>
              <a:ext cx="520463" cy="9470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F210F37-CDE3-07F2-9FE1-EC109BA9B154}"/>
                </a:ext>
              </a:extLst>
            </p:cNvPr>
            <p:cNvSpPr/>
            <p:nvPr/>
          </p:nvSpPr>
          <p:spPr>
            <a:xfrm>
              <a:off x="9175363" y="2292535"/>
              <a:ext cx="520463" cy="9470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E06DA7DE-EA4E-97DD-AF23-4A4DA20155FF}"/>
                </a:ext>
              </a:extLst>
            </p:cNvPr>
            <p:cNvSpPr/>
            <p:nvPr/>
          </p:nvSpPr>
          <p:spPr>
            <a:xfrm>
              <a:off x="7996511" y="1841314"/>
              <a:ext cx="1317325" cy="423697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슬라이드 번호 개체 틀 3">
            <a:extLst>
              <a:ext uri="{FF2B5EF4-FFF2-40B4-BE49-F238E27FC236}">
                <a16:creationId xmlns:a16="http://schemas.microsoft.com/office/drawing/2014/main" id="{19178AA0-3DD7-52FC-0E12-5BC52DD5C9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9659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AE1E3-AA14-C456-D840-3C00F2415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C2AFC-9B10-A338-0306-635562A4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Base multiplication (3)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4C0515-6E93-42F2-7CA4-4A3795DA8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Base multiplication</a:t>
            </a:r>
            <a:r>
              <a:rPr lang="ko-KR" altLang="en-US" b="1" dirty="0"/>
              <a:t> 모듈</a:t>
            </a:r>
            <a:endParaRPr lang="en-US" altLang="ko-KR" b="1" dirty="0"/>
          </a:p>
          <a:p>
            <a:pPr lvl="1"/>
            <a:r>
              <a:rPr lang="en-US" altLang="ko-KR" b="1" dirty="0"/>
              <a:t>Montgomery reduction</a:t>
            </a:r>
            <a:r>
              <a:rPr lang="ko-KR" altLang="en-US" b="1" dirty="0"/>
              <a:t>과 </a:t>
            </a:r>
            <a:r>
              <a:rPr lang="en-US" altLang="ko-KR" b="1" dirty="0"/>
              <a:t>Barrett reduction</a:t>
            </a:r>
            <a:r>
              <a:rPr lang="ko-KR" altLang="en-US" b="1" dirty="0"/>
              <a:t>을 활용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marL="252000" lvl="1" indent="0">
              <a:buNone/>
            </a:pP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>
              <a:latin typeface="+mn-ea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B24DD45-1902-59A0-3740-9731916DD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595" y="2862148"/>
            <a:ext cx="7406562" cy="318688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10B0D05-A041-79BF-7E5F-4A8E53BC3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8" b="15291"/>
          <a:stretch/>
        </p:blipFill>
        <p:spPr bwMode="auto">
          <a:xfrm>
            <a:off x="609600" y="1882888"/>
            <a:ext cx="4697990" cy="86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4D6136-4AAA-22CA-2D07-3273AF29FE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259554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C6306-04F9-2059-22F4-0CC2AFFE8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83E09-4A17-412E-5D49-94FAB6B6C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831" y="2642770"/>
            <a:ext cx="9586968" cy="1159210"/>
          </a:xfrm>
        </p:spPr>
        <p:txBody>
          <a:bodyPr/>
          <a:lstStyle/>
          <a:p>
            <a:r>
              <a:rPr lang="en-US" altLang="ko-KR" b="1" dirty="0"/>
              <a:t>ML-KEM </a:t>
            </a:r>
            <a:r>
              <a:rPr lang="ko-KR" altLang="en-US" b="1" dirty="0"/>
              <a:t>개요 및 알고리즘 설명</a:t>
            </a:r>
          </a:p>
        </p:txBody>
      </p:sp>
    </p:spTree>
    <p:extLst>
      <p:ext uri="{BB962C8B-B14F-4D97-AF65-F5344CB8AC3E}">
        <p14:creationId xmlns:p14="http://schemas.microsoft.com/office/powerpoint/2010/main" val="294645226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829DB-18CB-94D6-C2A2-649389D21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BF8BC-4B3F-C15A-623A-659FAE264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Base multiplication (4)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BCA312-961A-66FE-B729-68EFCBA41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Base multiplication </a:t>
            </a:r>
            <a:r>
              <a:rPr lang="ko-KR" altLang="en-US" b="1" dirty="0"/>
              <a:t>상태도</a:t>
            </a:r>
            <a:endParaRPr lang="en-US" altLang="ko-KR" b="1" dirty="0"/>
          </a:p>
          <a:p>
            <a:pPr lvl="1"/>
            <a:r>
              <a:rPr lang="en-US" altLang="ko-KR" b="1" dirty="0" err="1">
                <a:latin typeface="+mn-ea"/>
              </a:rPr>
              <a:t>Basemul</a:t>
            </a:r>
            <a:r>
              <a:rPr lang="ko-KR" altLang="en-US" b="1" dirty="0">
                <a:latin typeface="+mn-ea"/>
              </a:rPr>
              <a:t>의 상태도</a:t>
            </a:r>
            <a:endParaRPr lang="en-US" altLang="ko-KR" b="1" dirty="0">
              <a:latin typeface="+mn-ea"/>
            </a:endParaRPr>
          </a:p>
          <a:p>
            <a:pPr lvl="1"/>
            <a:endParaRPr lang="en-US" altLang="ko-KR" b="1" dirty="0">
              <a:latin typeface="+mn-ea"/>
            </a:endParaRPr>
          </a:p>
          <a:p>
            <a:pPr lvl="1"/>
            <a:endParaRPr lang="en-US" altLang="ko-KR" b="1" dirty="0">
              <a:latin typeface="+mn-ea"/>
            </a:endParaRPr>
          </a:p>
          <a:p>
            <a:pPr lvl="1"/>
            <a:endParaRPr lang="en-US" altLang="ko-KR" b="1" dirty="0">
              <a:latin typeface="+mn-ea"/>
            </a:endParaRPr>
          </a:p>
          <a:p>
            <a:pPr lvl="1"/>
            <a:endParaRPr lang="en-US" altLang="ko-KR" b="1" dirty="0">
              <a:latin typeface="+mn-ea"/>
            </a:endParaRPr>
          </a:p>
          <a:p>
            <a:pPr lvl="1"/>
            <a:endParaRPr lang="en-US" altLang="ko-KR" b="1" dirty="0">
              <a:latin typeface="+mn-ea"/>
            </a:endParaRPr>
          </a:p>
          <a:p>
            <a:pPr lvl="1"/>
            <a:endParaRPr lang="en-US" altLang="ko-KR" b="1" dirty="0">
              <a:latin typeface="+mn-ea"/>
            </a:endParaRPr>
          </a:p>
          <a:p>
            <a:pPr lvl="1"/>
            <a:endParaRPr lang="en-US" altLang="ko-KR" b="1" dirty="0">
              <a:latin typeface="+mn-ea"/>
            </a:endParaRPr>
          </a:p>
          <a:p>
            <a:pPr lvl="1"/>
            <a:endParaRPr lang="en-US" altLang="ko-KR" b="1" dirty="0">
              <a:latin typeface="+mn-ea"/>
            </a:endParaRPr>
          </a:p>
          <a:p>
            <a:pPr lvl="1"/>
            <a:r>
              <a:rPr lang="en-US" altLang="ko-KR" b="1" dirty="0" err="1">
                <a:latin typeface="+mn-ea"/>
              </a:rPr>
              <a:t>Basemul_TOP</a:t>
            </a:r>
            <a:r>
              <a:rPr lang="ko-KR" altLang="en-US" b="1" dirty="0">
                <a:latin typeface="+mn-ea"/>
              </a:rPr>
              <a:t>의 상태도</a:t>
            </a:r>
            <a:endParaRPr lang="en-US" altLang="ko-KR" b="1" dirty="0"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BD3DE-63BA-F9F3-E89B-340A3E377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469" y="1513053"/>
            <a:ext cx="83248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0AD00EB-FEA9-D48B-F283-47038811F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632" y="4448341"/>
            <a:ext cx="596392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41FAE9-D909-FE32-9335-B2D598BC0E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351545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7E85A-54EA-66FA-3985-7E7ADBA23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88A85-3A8A-2E59-32CD-7D083EAB9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831" y="2642770"/>
            <a:ext cx="9586968" cy="1159210"/>
          </a:xfrm>
        </p:spPr>
        <p:txBody>
          <a:bodyPr/>
          <a:lstStyle/>
          <a:p>
            <a:r>
              <a:rPr lang="en-US" altLang="ko-KR" b="1" dirty="0"/>
              <a:t>Top module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4383622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48BA8-5C9E-15F2-178F-9A7126FE5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1774D-DFCE-3C50-F3AF-3E88D8AF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Top module: sub </a:t>
            </a:r>
            <a:r>
              <a:rPr lang="ko-KR" altLang="en-US" dirty="0"/>
              <a:t>모듈 </a:t>
            </a:r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0" name="직사각형 33">
            <a:extLst>
              <a:ext uri="{FF2B5EF4-FFF2-40B4-BE49-F238E27FC236}">
                <a16:creationId xmlns:a16="http://schemas.microsoft.com/office/drawing/2014/main" id="{DCAD480A-103C-3096-6F47-993D39FA6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453" y="1378879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A[0][0]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1" name="직사각형 33">
            <a:extLst>
              <a:ext uri="{FF2B5EF4-FFF2-40B4-BE49-F238E27FC236}">
                <a16:creationId xmlns:a16="http://schemas.microsoft.com/office/drawing/2014/main" id="{BC4E2E8D-19B2-A32F-BCB9-7DD778EE6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453" y="2242879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A[1][0]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2" name="직사각형 33">
            <a:extLst>
              <a:ext uri="{FF2B5EF4-FFF2-40B4-BE49-F238E27FC236}">
                <a16:creationId xmlns:a16="http://schemas.microsoft.com/office/drawing/2014/main" id="{1BBC42DB-5FDC-7995-7A81-8C022E2B5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0590" y="1378879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A[0][1]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3" name="직사각형 33">
            <a:extLst>
              <a:ext uri="{FF2B5EF4-FFF2-40B4-BE49-F238E27FC236}">
                <a16:creationId xmlns:a16="http://schemas.microsoft.com/office/drawing/2014/main" id="{1AD07673-D482-1A23-9E14-D8F00F881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0590" y="2242879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A[1][1]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6ED3AA-5D54-AB9D-5E89-9E6BFA702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779" y="1378879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S[0]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5" name="직사각형 33">
            <a:extLst>
              <a:ext uri="{FF2B5EF4-FFF2-40B4-BE49-F238E27FC236}">
                <a16:creationId xmlns:a16="http://schemas.microsoft.com/office/drawing/2014/main" id="{85C77661-7980-2624-3E4D-2E103CD46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779" y="2242879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S[1]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6" name="직사각형 33">
            <a:extLst>
              <a:ext uri="{FF2B5EF4-FFF2-40B4-BE49-F238E27FC236}">
                <a16:creationId xmlns:a16="http://schemas.microsoft.com/office/drawing/2014/main" id="{F450E2B6-D9D9-D3C8-13E7-5AC279B4B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4663" y="1378879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E[0]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7" name="직사각형 33">
            <a:extLst>
              <a:ext uri="{FF2B5EF4-FFF2-40B4-BE49-F238E27FC236}">
                <a16:creationId xmlns:a16="http://schemas.microsoft.com/office/drawing/2014/main" id="{655A8E36-183C-EA33-F1B6-9D0EBD60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4663" y="2242879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E[1]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8" name="직사각형 33">
            <a:extLst>
              <a:ext uri="{FF2B5EF4-FFF2-40B4-BE49-F238E27FC236}">
                <a16:creationId xmlns:a16="http://schemas.microsoft.com/office/drawing/2014/main" id="{96CA5514-F13B-3FA9-6F36-02ED70DBA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2547" y="1378879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Pk[0]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9" name="직사각형 33">
            <a:extLst>
              <a:ext uri="{FF2B5EF4-FFF2-40B4-BE49-F238E27FC236}">
                <a16:creationId xmlns:a16="http://schemas.microsoft.com/office/drawing/2014/main" id="{544CCC8C-BDC1-5975-F5DB-0B6301DBF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2547" y="2242879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Pk[1]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BA8FE39-5674-B7E3-21B5-548C0895A404}"/>
                  </a:ext>
                </a:extLst>
              </p:cNvPr>
              <p:cNvSpPr txBox="1"/>
              <p:nvPr/>
            </p:nvSpPr>
            <p:spPr>
              <a:xfrm>
                <a:off x="7756968" y="1846975"/>
                <a:ext cx="7355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BA8FE39-5674-B7E3-21B5-548C0895A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968" y="1846975"/>
                <a:ext cx="735579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1AB4D731-FB0C-F344-3057-7CAB512679B5}"/>
              </a:ext>
            </a:extLst>
          </p:cNvPr>
          <p:cNvGrpSpPr/>
          <p:nvPr/>
        </p:nvGrpSpPr>
        <p:grpSpPr>
          <a:xfrm rot="2700000">
            <a:off x="4641805" y="1961773"/>
            <a:ext cx="576064" cy="576064"/>
            <a:chOff x="1403648" y="3789040"/>
            <a:chExt cx="576064" cy="57606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49BA142-28F6-4BF2-0337-C402F782D5E1}"/>
                </a:ext>
              </a:extLst>
            </p:cNvPr>
            <p:cNvSpPr/>
            <p:nvPr/>
          </p:nvSpPr>
          <p:spPr bwMode="auto">
            <a:xfrm>
              <a:off x="1403648" y="3789040"/>
              <a:ext cx="576064" cy="576064"/>
            </a:xfrm>
            <a:prstGeom prst="ellips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5B54C012-56ED-0BC8-84CD-6B51A1DD4A7F}"/>
                </a:ext>
              </a:extLst>
            </p:cNvPr>
            <p:cNvCxnSpPr>
              <a:cxnSpLocks/>
              <a:stCxn id="42" idx="2"/>
              <a:endCxn id="42" idx="6"/>
            </p:cNvCxnSpPr>
            <p:nvPr/>
          </p:nvCxnSpPr>
          <p:spPr bwMode="auto">
            <a:xfrm>
              <a:off x="1403648" y="4077072"/>
              <a:ext cx="576064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C5DCD631-F7B3-F87C-C26B-F0A95FA18E08}"/>
                </a:ext>
              </a:extLst>
            </p:cNvPr>
            <p:cNvCxnSpPr>
              <a:cxnSpLocks/>
              <a:stCxn id="42" idx="0"/>
              <a:endCxn id="42" idx="4"/>
            </p:cNvCxnSpPr>
            <p:nvPr/>
          </p:nvCxnSpPr>
          <p:spPr bwMode="auto">
            <a:xfrm>
              <a:off x="1691680" y="3789040"/>
              <a:ext cx="0" cy="57606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18B20A6-B84E-ADE8-77FE-8BDE5EE08570}"/>
              </a:ext>
            </a:extLst>
          </p:cNvPr>
          <p:cNvGrpSpPr/>
          <p:nvPr/>
        </p:nvGrpSpPr>
        <p:grpSpPr>
          <a:xfrm>
            <a:off x="6239689" y="1961773"/>
            <a:ext cx="576064" cy="576064"/>
            <a:chOff x="1403648" y="3789040"/>
            <a:chExt cx="576064" cy="576064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03FA740-00A9-452B-8D03-D2DC4BAF3C37}"/>
                </a:ext>
              </a:extLst>
            </p:cNvPr>
            <p:cNvSpPr/>
            <p:nvPr/>
          </p:nvSpPr>
          <p:spPr bwMode="auto">
            <a:xfrm>
              <a:off x="1403648" y="3789040"/>
              <a:ext cx="576064" cy="576064"/>
            </a:xfrm>
            <a:prstGeom prst="ellips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BCA7D1FE-662A-F0A6-D0DD-A949B4502BE4}"/>
                </a:ext>
              </a:extLst>
            </p:cNvPr>
            <p:cNvCxnSpPr>
              <a:cxnSpLocks/>
              <a:stCxn id="46" idx="2"/>
              <a:endCxn id="46" idx="6"/>
            </p:cNvCxnSpPr>
            <p:nvPr/>
          </p:nvCxnSpPr>
          <p:spPr bwMode="auto">
            <a:xfrm>
              <a:off x="1403648" y="4077072"/>
              <a:ext cx="576064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FE64812B-1F06-F1D2-7BE3-21813E426660}"/>
                </a:ext>
              </a:extLst>
            </p:cNvPr>
            <p:cNvCxnSpPr>
              <a:cxnSpLocks/>
              <a:stCxn id="46" idx="0"/>
              <a:endCxn id="46" idx="4"/>
            </p:cNvCxnSpPr>
            <p:nvPr/>
          </p:nvCxnSpPr>
          <p:spPr bwMode="auto">
            <a:xfrm>
              <a:off x="1691680" y="3789040"/>
              <a:ext cx="0" cy="57606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27267031-6867-BA8F-7597-D141969DB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949535"/>
              </p:ext>
            </p:extLst>
          </p:nvPr>
        </p:nvGraphicFramePr>
        <p:xfrm>
          <a:off x="1698336" y="3313327"/>
          <a:ext cx="8795328" cy="2595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31776">
                  <a:extLst>
                    <a:ext uri="{9D8B030D-6E8A-4147-A177-3AD203B41FA5}">
                      <a16:colId xmlns:a16="http://schemas.microsoft.com/office/drawing/2014/main" val="3080724175"/>
                    </a:ext>
                  </a:extLst>
                </a:gridCol>
                <a:gridCol w="2931776">
                  <a:extLst>
                    <a:ext uri="{9D8B030D-6E8A-4147-A177-3AD203B41FA5}">
                      <a16:colId xmlns:a16="http://schemas.microsoft.com/office/drawing/2014/main" val="1528446102"/>
                    </a:ext>
                  </a:extLst>
                </a:gridCol>
                <a:gridCol w="2931776">
                  <a:extLst>
                    <a:ext uri="{9D8B030D-6E8A-4147-A177-3AD203B41FA5}">
                      <a16:colId xmlns:a16="http://schemas.microsoft.com/office/drawing/2014/main" val="3327192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Module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총 </a:t>
                      </a:r>
                      <a:r>
                        <a:rPr lang="en-US" altLang="ko-KR" b="0" dirty="0"/>
                        <a:t>cycle</a:t>
                      </a:r>
                      <a:r>
                        <a:rPr lang="ko-KR" altLang="en-US" b="0" dirty="0"/>
                        <a:t>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필요한 </a:t>
                      </a:r>
                      <a:r>
                        <a:rPr lang="en-US" altLang="ko-KR" b="0" dirty="0"/>
                        <a:t>data</a:t>
                      </a:r>
                      <a:r>
                        <a:rPr lang="ko-KR" altLang="en-US" b="0" dirty="0"/>
                        <a:t> </a:t>
                      </a:r>
                      <a:r>
                        <a:rPr lang="en-US" altLang="ko-KR" b="0" dirty="0"/>
                        <a:t>bit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83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/>
                        <a:t>G_func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25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256(rho), 256(sigma)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274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Parse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156 </a:t>
                      </a:r>
                      <a:r>
                        <a:rPr lang="ko-KR" altLang="en-US" b="0" dirty="0"/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3072(A)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809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CBD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64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3072(s), 3072(e)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929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NTT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4481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/>
                        <a:t>s,e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altLang="en-US" b="0" dirty="0"/>
                        <a:t>그대로 활용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562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/>
                        <a:t>Basemul_TOP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2304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3072</a:t>
                      </a:r>
                      <a:r>
                        <a:rPr lang="ko-KR" altLang="en-US" b="0" dirty="0"/>
                        <a:t> </a:t>
                      </a:r>
                      <a:r>
                        <a:rPr lang="en-US" altLang="ko-KR" b="0" dirty="0"/>
                        <a:t>(result)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018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Addition (A*s +e)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256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Result </a:t>
                      </a:r>
                      <a:r>
                        <a:rPr lang="ko-KR" altLang="en-US" b="0" dirty="0"/>
                        <a:t>활용 </a:t>
                      </a:r>
                      <a:r>
                        <a:rPr lang="en-US" altLang="ko-KR" b="0" dirty="0"/>
                        <a:t>( A&lt;-A*</a:t>
                      </a:r>
                      <a:r>
                        <a:rPr lang="en-US" altLang="ko-KR" b="0" dirty="0" err="1"/>
                        <a:t>s+e</a:t>
                      </a:r>
                      <a:r>
                        <a:rPr lang="en-US" altLang="ko-KR" b="0" dirty="0"/>
                        <a:t>)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315397"/>
                  </a:ext>
                </a:extLst>
              </a:tr>
            </a:tbl>
          </a:graphicData>
        </a:graphic>
      </p:graphicFrame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7EC6326B-CE70-AE49-0B92-04009F27A5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707018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A5865-3A9A-10C4-98BC-540C69B17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510FD-C49E-368F-B4FA-7571FB6D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Top module: Flowchart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7FD23-1493-7B63-5250-CF651BDE6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/>
              <a:t>Key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generation</a:t>
            </a:r>
            <a:r>
              <a:rPr lang="ko-KR" altLang="en-US" sz="2400" b="1" dirty="0"/>
              <a:t>의 전체 </a:t>
            </a:r>
            <a:r>
              <a:rPr lang="en-US" altLang="ko-KR" sz="2400" b="1" dirty="0"/>
              <a:t>cycle</a:t>
            </a:r>
            <a:r>
              <a:rPr lang="ko-KR" altLang="en-US" sz="2400" b="1" dirty="0"/>
              <a:t>는 </a:t>
            </a:r>
            <a:r>
              <a:rPr lang="en-US" altLang="ko-KR" sz="2400" b="1" dirty="0"/>
              <a:t>4</a:t>
            </a:r>
            <a:r>
              <a:rPr lang="ko-KR" altLang="en-US" sz="2400" b="1" dirty="0"/>
              <a:t>번의 </a:t>
            </a:r>
            <a:r>
              <a:rPr lang="en-US" altLang="ko-KR" sz="2400" b="1" dirty="0"/>
              <a:t>NTT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cycle</a:t>
            </a:r>
            <a:r>
              <a:rPr lang="ko-KR" altLang="en-US" sz="2400" b="1" dirty="0"/>
              <a:t>와 거의 유사</a:t>
            </a:r>
            <a:endParaRPr lang="en-US" altLang="ko-KR" sz="2400" b="1" dirty="0"/>
          </a:p>
          <a:p>
            <a:pPr lvl="1"/>
            <a:r>
              <a:rPr lang="ko-KR" altLang="en-US" sz="2200" b="1" dirty="0"/>
              <a:t>대부분의 연산은 </a:t>
            </a:r>
            <a:r>
              <a:rPr lang="en-US" altLang="ko-KR" sz="2200" b="1" dirty="0"/>
              <a:t>NTT</a:t>
            </a:r>
            <a:r>
              <a:rPr lang="ko-KR" altLang="en-US" sz="2200" b="1" dirty="0"/>
              <a:t>에서 소모</a:t>
            </a:r>
            <a:endParaRPr lang="en-US" altLang="ko-KR" sz="2200" b="1" dirty="0"/>
          </a:p>
          <a:p>
            <a:endParaRPr lang="en-US" altLang="ko-KR" sz="2400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8B7E57D-DBDA-30F5-ED7E-67C5EF0B5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4138766"/>
            <a:ext cx="12192000" cy="137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33">
            <a:extLst>
              <a:ext uri="{FF2B5EF4-FFF2-40B4-BE49-F238E27FC236}">
                <a16:creationId xmlns:a16="http://schemas.microsoft.com/office/drawing/2014/main" id="{992A59E5-0F32-12C2-A3BC-DEAF3D2F5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453" y="2367822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A[0][0]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33">
            <a:extLst>
              <a:ext uri="{FF2B5EF4-FFF2-40B4-BE49-F238E27FC236}">
                <a16:creationId xmlns:a16="http://schemas.microsoft.com/office/drawing/2014/main" id="{7BCB4A8A-47A3-2C5C-1DAE-91E15BE8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453" y="3231822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A[1][0]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1" name="직사각형 33">
            <a:extLst>
              <a:ext uri="{FF2B5EF4-FFF2-40B4-BE49-F238E27FC236}">
                <a16:creationId xmlns:a16="http://schemas.microsoft.com/office/drawing/2014/main" id="{5FF00536-7D97-1BA0-AAB7-AEE8D8575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0590" y="2367822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A[0][1]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2" name="직사각형 33">
            <a:extLst>
              <a:ext uri="{FF2B5EF4-FFF2-40B4-BE49-F238E27FC236}">
                <a16:creationId xmlns:a16="http://schemas.microsoft.com/office/drawing/2014/main" id="{18BB1D2F-95E1-D5A4-2DD9-52D17D4B1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0590" y="3231822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A[1][1]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3" name="직사각형 33">
            <a:extLst>
              <a:ext uri="{FF2B5EF4-FFF2-40B4-BE49-F238E27FC236}">
                <a16:creationId xmlns:a16="http://schemas.microsoft.com/office/drawing/2014/main" id="{FAC9EA37-3EAE-6B2F-2330-654659771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779" y="2367822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S[0]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4" name="직사각형 33">
            <a:extLst>
              <a:ext uri="{FF2B5EF4-FFF2-40B4-BE49-F238E27FC236}">
                <a16:creationId xmlns:a16="http://schemas.microsoft.com/office/drawing/2014/main" id="{2A3D5FEA-2CED-B18D-EAAC-182AA577E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779" y="3231822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S[1]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5" name="직사각형 33">
            <a:extLst>
              <a:ext uri="{FF2B5EF4-FFF2-40B4-BE49-F238E27FC236}">
                <a16:creationId xmlns:a16="http://schemas.microsoft.com/office/drawing/2014/main" id="{0DDBFA8A-9F78-231E-F500-7E7BE1EBE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4663" y="2367822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E[0]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6" name="직사각형 33">
            <a:extLst>
              <a:ext uri="{FF2B5EF4-FFF2-40B4-BE49-F238E27FC236}">
                <a16:creationId xmlns:a16="http://schemas.microsoft.com/office/drawing/2014/main" id="{A7445369-5ABC-3617-FA1B-BE9E3895A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4663" y="3231822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E[1]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7" name="직사각형 33">
            <a:extLst>
              <a:ext uri="{FF2B5EF4-FFF2-40B4-BE49-F238E27FC236}">
                <a16:creationId xmlns:a16="http://schemas.microsoft.com/office/drawing/2014/main" id="{FB2A53AF-1E8F-EAA1-D3C2-04F7B3023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2547" y="2367822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Pk[0]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8" name="직사각형 33">
            <a:extLst>
              <a:ext uri="{FF2B5EF4-FFF2-40B4-BE49-F238E27FC236}">
                <a16:creationId xmlns:a16="http://schemas.microsoft.com/office/drawing/2014/main" id="{750D8AA2-EC6B-0639-C9D5-80B7BD037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2547" y="3231822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Pk[1]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975633-E050-7C9F-3DF8-ADDF9D9C9EDB}"/>
                  </a:ext>
                </a:extLst>
              </p:cNvPr>
              <p:cNvSpPr txBox="1"/>
              <p:nvPr/>
            </p:nvSpPr>
            <p:spPr>
              <a:xfrm>
                <a:off x="7756968" y="2835918"/>
                <a:ext cx="7355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975633-E050-7C9F-3DF8-ADDF9D9C9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968" y="2835918"/>
                <a:ext cx="735579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947F02-E03B-5051-12D5-AF5CE8700E01}"/>
              </a:ext>
            </a:extLst>
          </p:cNvPr>
          <p:cNvGrpSpPr/>
          <p:nvPr/>
        </p:nvGrpSpPr>
        <p:grpSpPr>
          <a:xfrm rot="2700000">
            <a:off x="4641805" y="2950716"/>
            <a:ext cx="576064" cy="576064"/>
            <a:chOff x="1403648" y="3789040"/>
            <a:chExt cx="576064" cy="57606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2CAE0C3-460E-FB4F-CB8C-E6E6C9834DBE}"/>
                </a:ext>
              </a:extLst>
            </p:cNvPr>
            <p:cNvSpPr/>
            <p:nvPr/>
          </p:nvSpPr>
          <p:spPr bwMode="auto">
            <a:xfrm>
              <a:off x="1403648" y="3789040"/>
              <a:ext cx="576064" cy="576064"/>
            </a:xfrm>
            <a:prstGeom prst="ellips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19BB75DC-869D-A432-860E-FDE5F7CC5CFB}"/>
                </a:ext>
              </a:extLst>
            </p:cNvPr>
            <p:cNvCxnSpPr>
              <a:cxnSpLocks/>
              <a:stCxn id="21" idx="2"/>
              <a:endCxn id="21" idx="6"/>
            </p:cNvCxnSpPr>
            <p:nvPr/>
          </p:nvCxnSpPr>
          <p:spPr bwMode="auto">
            <a:xfrm>
              <a:off x="1403648" y="4077072"/>
              <a:ext cx="576064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CB7340A-F783-56D8-C4F1-FA4072730FD9}"/>
                </a:ext>
              </a:extLst>
            </p:cNvPr>
            <p:cNvCxnSpPr>
              <a:cxnSpLocks/>
              <a:stCxn id="21" idx="0"/>
              <a:endCxn id="21" idx="4"/>
            </p:cNvCxnSpPr>
            <p:nvPr/>
          </p:nvCxnSpPr>
          <p:spPr bwMode="auto">
            <a:xfrm>
              <a:off x="1691680" y="3789040"/>
              <a:ext cx="0" cy="57606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F178BA-0A7C-9421-99AE-FBFF183E77E5}"/>
              </a:ext>
            </a:extLst>
          </p:cNvPr>
          <p:cNvGrpSpPr/>
          <p:nvPr/>
        </p:nvGrpSpPr>
        <p:grpSpPr>
          <a:xfrm>
            <a:off x="6239689" y="2950716"/>
            <a:ext cx="576064" cy="576064"/>
            <a:chOff x="1403648" y="3789040"/>
            <a:chExt cx="576064" cy="576064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878626F-A0F1-B97C-53ED-560415734359}"/>
                </a:ext>
              </a:extLst>
            </p:cNvPr>
            <p:cNvSpPr/>
            <p:nvPr/>
          </p:nvSpPr>
          <p:spPr bwMode="auto">
            <a:xfrm>
              <a:off x="1403648" y="3789040"/>
              <a:ext cx="576064" cy="576064"/>
            </a:xfrm>
            <a:prstGeom prst="ellips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DEEAED65-14A7-1A1D-4388-3B6DF86258A6}"/>
                </a:ext>
              </a:extLst>
            </p:cNvPr>
            <p:cNvCxnSpPr>
              <a:cxnSpLocks/>
              <a:stCxn id="25" idx="2"/>
              <a:endCxn id="25" idx="6"/>
            </p:cNvCxnSpPr>
            <p:nvPr/>
          </p:nvCxnSpPr>
          <p:spPr bwMode="auto">
            <a:xfrm>
              <a:off x="1403648" y="4077072"/>
              <a:ext cx="576064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478CEC0B-33F7-F5C3-4926-CB35E42C3216}"/>
                </a:ext>
              </a:extLst>
            </p:cNvPr>
            <p:cNvCxnSpPr>
              <a:cxnSpLocks/>
              <a:stCxn id="25" idx="0"/>
              <a:endCxn id="25" idx="4"/>
            </p:cNvCxnSpPr>
            <p:nvPr/>
          </p:nvCxnSpPr>
          <p:spPr bwMode="auto">
            <a:xfrm>
              <a:off x="1691680" y="3789040"/>
              <a:ext cx="0" cy="57606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D5B9FF09-93D2-6B54-0AA7-C62F910C5B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573346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FDDD2-3967-69E8-2C57-D6693BE98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60A1E-A8B4-88FD-4802-D4C4C213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Top module: module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FE6653-C54B-4E95-5E63-79FB50B33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/>
              <a:t>Control </a:t>
            </a:r>
            <a:r>
              <a:rPr lang="ko-KR" altLang="en-US" sz="2400" b="1" dirty="0"/>
              <a:t>신호에 따라 각 모듈을 실행</a:t>
            </a:r>
            <a:endParaRPr lang="en-US" altLang="ko-KR" sz="2400" b="1" dirty="0"/>
          </a:p>
          <a:p>
            <a:pPr marL="252000" lvl="1" indent="0">
              <a:buNone/>
            </a:pPr>
            <a:r>
              <a:rPr lang="en-US" altLang="ko-KR" sz="2200" b="1" dirty="0"/>
              <a:t>- </a:t>
            </a:r>
            <a:r>
              <a:rPr lang="ko-KR" altLang="en-US" sz="2200" b="1" dirty="0"/>
              <a:t>각 </a:t>
            </a:r>
            <a:r>
              <a:rPr lang="en-US" altLang="ko-KR" sz="2200" b="1" dirty="0"/>
              <a:t>module</a:t>
            </a:r>
            <a:r>
              <a:rPr lang="ko-KR" altLang="en-US" sz="2200" b="1" dirty="0"/>
              <a:t>의 </a:t>
            </a:r>
            <a:r>
              <a:rPr lang="en-US" altLang="ko-KR" sz="2200" b="1" dirty="0"/>
              <a:t>done, </a:t>
            </a:r>
            <a:r>
              <a:rPr lang="en-US" altLang="ko-KR" sz="2200" b="1" dirty="0" err="1"/>
              <a:t>cnt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값에 따라 </a:t>
            </a:r>
            <a:br>
              <a:rPr lang="en-US" altLang="ko-KR" sz="2200" b="1" dirty="0"/>
            </a:br>
            <a:r>
              <a:rPr lang="en-US" altLang="ko-KR" sz="2200" b="1" dirty="0"/>
              <a:t>enable </a:t>
            </a:r>
            <a:r>
              <a:rPr lang="ko-KR" altLang="en-US" sz="2200" b="1" dirty="0"/>
              <a:t>신호 </a:t>
            </a:r>
            <a:r>
              <a:rPr lang="en-US" altLang="ko-KR" sz="2200" b="1" dirty="0"/>
              <a:t>control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D9A5F263-E4F5-B896-4FB1-BBAAD684D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452" y="908050"/>
            <a:ext cx="4801853" cy="533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7C2285-F90D-F0CC-37C7-42BFC81F85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234982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82BC1-61E6-DB8F-C729-15CD1C753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82326-7139-B52F-DAA2-8599F650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Top module: module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2D78C2-1FDC-0B35-CC97-6BAEF4F04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/>
              <a:t>G function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AEF1A4C8-1B75-B66C-0FF0-E4CBA6FF8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073" y="908050"/>
            <a:ext cx="4801853" cy="533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C66C131-4EA0-81D7-EB28-42E64B239B3D}"/>
              </a:ext>
            </a:extLst>
          </p:cNvPr>
          <p:cNvGrpSpPr/>
          <p:nvPr/>
        </p:nvGrpSpPr>
        <p:grpSpPr>
          <a:xfrm>
            <a:off x="4948585" y="908050"/>
            <a:ext cx="608010" cy="701675"/>
            <a:chOff x="9683889" y="1019787"/>
            <a:chExt cx="608010" cy="70167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B038EA5-BE42-62CC-89F3-2FF78C75C050}"/>
                </a:ext>
              </a:extLst>
            </p:cNvPr>
            <p:cNvSpPr/>
            <p:nvPr/>
          </p:nvSpPr>
          <p:spPr>
            <a:xfrm>
              <a:off x="9683889" y="1019787"/>
              <a:ext cx="608010" cy="33015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B1C33D6-1C80-08C8-9078-443F4F588460}"/>
                </a:ext>
              </a:extLst>
            </p:cNvPr>
            <p:cNvSpPr/>
            <p:nvPr/>
          </p:nvSpPr>
          <p:spPr>
            <a:xfrm>
              <a:off x="9836288" y="1284829"/>
              <a:ext cx="303212" cy="43663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54E56191-6540-A408-0AAD-C7417A396592}"/>
              </a:ext>
            </a:extLst>
          </p:cNvPr>
          <p:cNvSpPr/>
          <p:nvPr/>
        </p:nvSpPr>
        <p:spPr>
          <a:xfrm>
            <a:off x="3921378" y="1896264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9A3E997C-CCA9-0D63-DFC7-C726672315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25640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1AC33-F083-1F47-4C5F-4FD8EE937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DD816-BE69-6C60-5197-4D86B608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Top module: module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178450-B1C9-E498-765A-629FCD99A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/>
              <a:t>CBD</a:t>
            </a:r>
            <a:endParaRPr lang="en-US" altLang="ko-KR" sz="2200" b="1" dirty="0"/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487ECFEB-1A6D-0076-B470-8EB67737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073" y="908050"/>
            <a:ext cx="4801853" cy="533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624D4F06-8C12-25BE-8EA9-BEDF0E389668}"/>
              </a:ext>
            </a:extLst>
          </p:cNvPr>
          <p:cNvSpPr/>
          <p:nvPr/>
        </p:nvSpPr>
        <p:spPr>
          <a:xfrm>
            <a:off x="3921378" y="1896264"/>
            <a:ext cx="309806" cy="3098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65C379B-2E12-4CF4-2329-B79E47CD4E45}"/>
              </a:ext>
            </a:extLst>
          </p:cNvPr>
          <p:cNvSpPr/>
          <p:nvPr/>
        </p:nvSpPr>
        <p:spPr>
          <a:xfrm>
            <a:off x="3921378" y="3112844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594D97C-D4AD-C618-A69A-3A91513C0587}"/>
              </a:ext>
            </a:extLst>
          </p:cNvPr>
          <p:cNvSpPr/>
          <p:nvPr/>
        </p:nvSpPr>
        <p:spPr>
          <a:xfrm>
            <a:off x="4224834" y="3112844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F51A099-19E7-6028-4259-F090DC57DE6B}"/>
              </a:ext>
            </a:extLst>
          </p:cNvPr>
          <p:cNvSpPr/>
          <p:nvPr/>
        </p:nvSpPr>
        <p:spPr>
          <a:xfrm>
            <a:off x="3921378" y="3420864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3F86EB-F04F-1913-97A3-38C0C56A4A81}"/>
              </a:ext>
            </a:extLst>
          </p:cNvPr>
          <p:cNvSpPr/>
          <p:nvPr/>
        </p:nvSpPr>
        <p:spPr>
          <a:xfrm>
            <a:off x="4224834" y="3420864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532E6DB2-58CD-EF92-9B11-54762059E1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8732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5" grpId="0" animBg="1"/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65D66-56DC-EC3A-E64E-CF213C2DA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56C17-73E9-F2C6-448B-EDE87BA8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Top module: module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CE03B0-0795-F4E6-4842-E922E0DC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 err="1"/>
              <a:t>Pasre</a:t>
            </a:r>
            <a:endParaRPr lang="en-US" altLang="ko-KR" sz="2200" b="1" dirty="0"/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9C75375B-0346-11B6-BF78-664DC460A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073" y="908050"/>
            <a:ext cx="4801853" cy="533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0CB7260-1F42-E745-26EC-9910BCFEDC9C}"/>
              </a:ext>
            </a:extLst>
          </p:cNvPr>
          <p:cNvSpPr/>
          <p:nvPr/>
        </p:nvSpPr>
        <p:spPr>
          <a:xfrm>
            <a:off x="3921378" y="1896264"/>
            <a:ext cx="309806" cy="3098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87A48EF-1025-1189-B099-D1072C2FA950}"/>
              </a:ext>
            </a:extLst>
          </p:cNvPr>
          <p:cNvSpPr/>
          <p:nvPr/>
        </p:nvSpPr>
        <p:spPr>
          <a:xfrm>
            <a:off x="3921378" y="2352881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39A4BE7-4591-B848-862D-CA2349870CB4}"/>
              </a:ext>
            </a:extLst>
          </p:cNvPr>
          <p:cNvSpPr/>
          <p:nvPr/>
        </p:nvSpPr>
        <p:spPr>
          <a:xfrm>
            <a:off x="4224834" y="2352881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F89D3CF-DA8A-8774-2C50-227E80B507D5}"/>
              </a:ext>
            </a:extLst>
          </p:cNvPr>
          <p:cNvSpPr/>
          <p:nvPr/>
        </p:nvSpPr>
        <p:spPr>
          <a:xfrm>
            <a:off x="3921378" y="2660901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9C873E3-EA41-1399-CE8E-EF3C6C59C6AD}"/>
              </a:ext>
            </a:extLst>
          </p:cNvPr>
          <p:cNvSpPr/>
          <p:nvPr/>
        </p:nvSpPr>
        <p:spPr>
          <a:xfrm>
            <a:off x="4224834" y="2660901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F483ACC-0039-C506-17D0-FDA35AAD9FCD}"/>
              </a:ext>
            </a:extLst>
          </p:cNvPr>
          <p:cNvSpPr/>
          <p:nvPr/>
        </p:nvSpPr>
        <p:spPr>
          <a:xfrm>
            <a:off x="3921378" y="4632749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22815D3-99F8-0DCA-3463-9E30BDBA2A18}"/>
              </a:ext>
            </a:extLst>
          </p:cNvPr>
          <p:cNvSpPr/>
          <p:nvPr/>
        </p:nvSpPr>
        <p:spPr>
          <a:xfrm>
            <a:off x="4224834" y="4632749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52756E63-BDCA-722F-CDBB-842C29C913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6407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95C5-16AC-7845-26A6-780C6C8EB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71D7F-37E0-D56B-506A-6E189B565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Top module: module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3F2BB-821C-455F-587C-42D320B00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/>
              <a:t>NTT</a:t>
            </a:r>
            <a:endParaRPr lang="en-US" altLang="ko-KR" sz="2200" b="1" dirty="0"/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0EBA3058-34FA-328A-6079-6EDFCA72A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073" y="908050"/>
            <a:ext cx="4801853" cy="533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426301D-8C3E-F5D2-F853-CF2C9AFEAB64}"/>
              </a:ext>
            </a:extLst>
          </p:cNvPr>
          <p:cNvSpPr/>
          <p:nvPr/>
        </p:nvSpPr>
        <p:spPr>
          <a:xfrm>
            <a:off x="3921378" y="3119194"/>
            <a:ext cx="309806" cy="3098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BD2FC6E-8F3A-6E93-FC89-46EF71621311}"/>
              </a:ext>
            </a:extLst>
          </p:cNvPr>
          <p:cNvSpPr/>
          <p:nvPr/>
        </p:nvSpPr>
        <p:spPr>
          <a:xfrm>
            <a:off x="3921378" y="3874801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110AB5A-248C-2A8F-C9B3-465480B6B64E}"/>
              </a:ext>
            </a:extLst>
          </p:cNvPr>
          <p:cNvSpPr/>
          <p:nvPr/>
        </p:nvSpPr>
        <p:spPr>
          <a:xfrm>
            <a:off x="4224834" y="3874801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C6D2C0E-E23E-A322-8D5F-817AFD9F8859}"/>
              </a:ext>
            </a:extLst>
          </p:cNvPr>
          <p:cNvSpPr/>
          <p:nvPr/>
        </p:nvSpPr>
        <p:spPr>
          <a:xfrm>
            <a:off x="3921378" y="4182821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8344AC-FB60-DA7B-F46A-A3FF3B8C38BE}"/>
              </a:ext>
            </a:extLst>
          </p:cNvPr>
          <p:cNvSpPr/>
          <p:nvPr/>
        </p:nvSpPr>
        <p:spPr>
          <a:xfrm>
            <a:off x="4224834" y="4182821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067A3837-0FD5-39C6-83B2-A5410559CD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03868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8F2B-91FB-6C58-5631-BB5BF0D17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134B4-9A5E-0ABF-F7CC-D8109047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Top module: module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A6BF6-F151-5CD6-2D4F-B7B28DAE1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 err="1"/>
              <a:t>Basemul</a:t>
            </a:r>
            <a:endParaRPr lang="en-US" altLang="ko-KR" sz="2200" b="1" dirty="0"/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E5B7C709-296B-DADB-24A2-05E347838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073" y="908050"/>
            <a:ext cx="4801853" cy="533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B4111F3-E3F1-E504-86EC-B1516E627378}"/>
              </a:ext>
            </a:extLst>
          </p:cNvPr>
          <p:cNvSpPr/>
          <p:nvPr/>
        </p:nvSpPr>
        <p:spPr>
          <a:xfrm>
            <a:off x="3921378" y="3873368"/>
            <a:ext cx="309806" cy="3098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14DC04A-A9A4-C1E2-F658-7DED5187CA2D}"/>
              </a:ext>
            </a:extLst>
          </p:cNvPr>
          <p:cNvSpPr/>
          <p:nvPr/>
        </p:nvSpPr>
        <p:spPr>
          <a:xfrm>
            <a:off x="3921378" y="4637825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3ECA3C-6EAA-D3D4-226D-309FE87B61C4}"/>
              </a:ext>
            </a:extLst>
          </p:cNvPr>
          <p:cNvSpPr/>
          <p:nvPr/>
        </p:nvSpPr>
        <p:spPr>
          <a:xfrm>
            <a:off x="4224834" y="4637825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205C3D2-7378-B13E-B193-F01F04B1F430}"/>
              </a:ext>
            </a:extLst>
          </p:cNvPr>
          <p:cNvSpPr/>
          <p:nvPr/>
        </p:nvSpPr>
        <p:spPr>
          <a:xfrm>
            <a:off x="3921378" y="4945845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D4A27F6-6039-71D4-A45E-31284219B7FF}"/>
              </a:ext>
            </a:extLst>
          </p:cNvPr>
          <p:cNvSpPr/>
          <p:nvPr/>
        </p:nvSpPr>
        <p:spPr>
          <a:xfrm>
            <a:off x="4224834" y="4945845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A67A1E0-1020-C664-D2E1-F4BF3961FCB9}"/>
              </a:ext>
            </a:extLst>
          </p:cNvPr>
          <p:cNvSpPr/>
          <p:nvPr/>
        </p:nvSpPr>
        <p:spPr>
          <a:xfrm>
            <a:off x="4221947" y="3873368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8E7EB0D-DA81-F977-46B7-26EED82500A2}"/>
              </a:ext>
            </a:extLst>
          </p:cNvPr>
          <p:cNvSpPr/>
          <p:nvPr/>
        </p:nvSpPr>
        <p:spPr>
          <a:xfrm>
            <a:off x="3921378" y="5400945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418BAC9E-642C-B250-6674-5F85DB75F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3175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14" grpId="0" animBg="1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B3B1-F6A1-692B-41B4-FF641B867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CC09B-EA44-8C09-4B4D-F9D77E61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ML-KEM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6BF856-0EFD-3373-676D-E662554E5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ML-KEM(Module-Lattice-Based Key-Encapsulation Mechanism Standard)</a:t>
            </a:r>
            <a:endParaRPr lang="en-US" altLang="ko-KR" b="1" dirty="0">
              <a:latin typeface="+mn-ea"/>
            </a:endParaRPr>
          </a:p>
          <a:p>
            <a:pPr lvl="1"/>
            <a:r>
              <a:rPr lang="en-US" altLang="ko-KR" b="1" dirty="0">
                <a:latin typeface="+mn-ea"/>
              </a:rPr>
              <a:t>NIST</a:t>
            </a:r>
            <a:r>
              <a:rPr lang="ko-KR" altLang="en-US" b="1" dirty="0">
                <a:latin typeface="+mn-ea"/>
              </a:rPr>
              <a:t> 양자 내성 암호 공모전에서 표준화된 암호 알고리즘의 한 종류</a:t>
            </a:r>
            <a:endParaRPr lang="en-US" altLang="ko-KR" b="1" dirty="0">
              <a:latin typeface="+mn-ea"/>
            </a:endParaRPr>
          </a:p>
          <a:p>
            <a:pPr lvl="1"/>
            <a:r>
              <a:rPr lang="ko-KR" altLang="en-US" b="1" dirty="0">
                <a:latin typeface="+mn-ea"/>
              </a:rPr>
              <a:t>격자 기반 암호 알고리즘으로 양자 컴퓨터의 공격에 내성을 가짐</a:t>
            </a:r>
            <a:endParaRPr lang="en-US" altLang="ko-KR" b="1" dirty="0">
              <a:latin typeface="+mn-ea"/>
            </a:endParaRPr>
          </a:p>
          <a:p>
            <a:pPr lvl="1"/>
            <a:r>
              <a:rPr lang="ko-KR" altLang="en-US" b="1" dirty="0">
                <a:latin typeface="+mn-ea"/>
              </a:rPr>
              <a:t>올해 성능을 강화하여 표준이 업데이트 되면서 </a:t>
            </a:r>
            <a:r>
              <a:rPr lang="en-US" altLang="ko-KR" b="1" dirty="0">
                <a:latin typeface="+mn-ea"/>
              </a:rPr>
              <a:t>KYBER</a:t>
            </a:r>
            <a:r>
              <a:rPr lang="ko-KR" altLang="en-US" b="1" dirty="0">
                <a:latin typeface="+mn-ea"/>
              </a:rPr>
              <a:t>에서 </a:t>
            </a:r>
            <a:r>
              <a:rPr lang="en-US" altLang="ko-KR" b="1" dirty="0">
                <a:latin typeface="+mn-ea"/>
              </a:rPr>
              <a:t>ML-KEM</a:t>
            </a:r>
            <a:r>
              <a:rPr lang="ko-KR" altLang="en-US" b="1" dirty="0">
                <a:latin typeface="+mn-ea"/>
              </a:rPr>
              <a:t>으로 변경됨</a:t>
            </a:r>
            <a:endParaRPr lang="en-US" altLang="ko-KR" b="1" dirty="0">
              <a:latin typeface="+mn-ea"/>
            </a:endParaRPr>
          </a:p>
          <a:p>
            <a:pPr lvl="1"/>
            <a:endParaRPr lang="en-US" altLang="ko-KR" b="1" dirty="0">
              <a:latin typeface="+mn-ea"/>
            </a:endParaRPr>
          </a:p>
          <a:p>
            <a:r>
              <a:rPr lang="en-US" altLang="ko-KR" b="1" dirty="0"/>
              <a:t>Key</a:t>
            </a:r>
            <a:r>
              <a:rPr lang="ko-KR" altLang="en-US" b="1" dirty="0"/>
              <a:t> </a:t>
            </a:r>
            <a:r>
              <a:rPr lang="en-US" altLang="ko-KR" b="1" dirty="0"/>
              <a:t>Generation</a:t>
            </a:r>
            <a:r>
              <a:rPr lang="ko-KR" altLang="en-US" b="1" dirty="0"/>
              <a:t> </a:t>
            </a:r>
            <a:r>
              <a:rPr lang="en-US" altLang="ko-KR" b="1" dirty="0"/>
              <a:t>Algorithm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F07165-570F-C504-8F53-9FA00A6E9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510" y="1761546"/>
            <a:ext cx="2553056" cy="1028844"/>
          </a:xfrm>
          <a:prstGeom prst="rect">
            <a:avLst/>
          </a:prstGeom>
        </p:spPr>
      </p:pic>
      <p:sp>
        <p:nvSpPr>
          <p:cNvPr id="7" name="직사각형 33">
            <a:extLst>
              <a:ext uri="{FF2B5EF4-FFF2-40B4-BE49-F238E27FC236}">
                <a16:creationId xmlns:a16="http://schemas.microsoft.com/office/drawing/2014/main" id="{F78BAE51-708C-AEE0-1E70-E5E12D057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453" y="3794311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A[0][0]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직사각형 33">
            <a:extLst>
              <a:ext uri="{FF2B5EF4-FFF2-40B4-BE49-F238E27FC236}">
                <a16:creationId xmlns:a16="http://schemas.microsoft.com/office/drawing/2014/main" id="{5CE0A24D-C554-805B-8861-65167BC2C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453" y="4658311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A[1][0]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9" name="직사각형 33">
            <a:extLst>
              <a:ext uri="{FF2B5EF4-FFF2-40B4-BE49-F238E27FC236}">
                <a16:creationId xmlns:a16="http://schemas.microsoft.com/office/drawing/2014/main" id="{2C8618DB-74B0-E2C2-DF1D-860BE83BA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0590" y="3794311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A[0][1]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33">
            <a:extLst>
              <a:ext uri="{FF2B5EF4-FFF2-40B4-BE49-F238E27FC236}">
                <a16:creationId xmlns:a16="http://schemas.microsoft.com/office/drawing/2014/main" id="{16CB8CB3-C9F1-EED1-CE3A-CAD55E0E8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0590" y="4658311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A[1][1]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1" name="직사각형 33">
            <a:extLst>
              <a:ext uri="{FF2B5EF4-FFF2-40B4-BE49-F238E27FC236}">
                <a16:creationId xmlns:a16="http://schemas.microsoft.com/office/drawing/2014/main" id="{931FA937-21F2-1337-8C85-A123A683D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779" y="3794311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S[0]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2" name="직사각형 33">
            <a:extLst>
              <a:ext uri="{FF2B5EF4-FFF2-40B4-BE49-F238E27FC236}">
                <a16:creationId xmlns:a16="http://schemas.microsoft.com/office/drawing/2014/main" id="{ACD1E4C3-F430-6DEA-64D5-135356AC2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779" y="4658311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S[1]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3" name="직사각형 33">
            <a:extLst>
              <a:ext uri="{FF2B5EF4-FFF2-40B4-BE49-F238E27FC236}">
                <a16:creationId xmlns:a16="http://schemas.microsoft.com/office/drawing/2014/main" id="{165A280C-742C-3E56-EF71-27AB026F7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4663" y="3794311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E[0]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4" name="직사각형 33">
            <a:extLst>
              <a:ext uri="{FF2B5EF4-FFF2-40B4-BE49-F238E27FC236}">
                <a16:creationId xmlns:a16="http://schemas.microsoft.com/office/drawing/2014/main" id="{09AD4DEE-53E4-7AA1-BE69-09D3C6D4F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4663" y="4658311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E[1]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5" name="직사각형 33">
            <a:extLst>
              <a:ext uri="{FF2B5EF4-FFF2-40B4-BE49-F238E27FC236}">
                <a16:creationId xmlns:a16="http://schemas.microsoft.com/office/drawing/2014/main" id="{1CA8187E-F9DD-7126-0151-B00AFFEF6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2547" y="3794311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Pk[0]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6" name="직사각형 33">
            <a:extLst>
              <a:ext uri="{FF2B5EF4-FFF2-40B4-BE49-F238E27FC236}">
                <a16:creationId xmlns:a16="http://schemas.microsoft.com/office/drawing/2014/main" id="{22BE0CDB-7B61-A7D8-15D4-C1E7061AE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2547" y="4658311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Pk[1]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7FB2B1-FF2C-6DE5-D5A6-FBE822BB55EF}"/>
                  </a:ext>
                </a:extLst>
              </p:cNvPr>
              <p:cNvSpPr txBox="1"/>
              <p:nvPr/>
            </p:nvSpPr>
            <p:spPr>
              <a:xfrm>
                <a:off x="7756968" y="4262407"/>
                <a:ext cx="7355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7FB2B1-FF2C-6DE5-D5A6-FBE822BB5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968" y="4262407"/>
                <a:ext cx="735579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C5B10BD9-5B85-DDB6-66EA-E8C005BF2223}"/>
              </a:ext>
            </a:extLst>
          </p:cNvPr>
          <p:cNvGrpSpPr/>
          <p:nvPr/>
        </p:nvGrpSpPr>
        <p:grpSpPr>
          <a:xfrm rot="2700000">
            <a:off x="4641805" y="4377205"/>
            <a:ext cx="576064" cy="576064"/>
            <a:chOff x="1403648" y="3789040"/>
            <a:chExt cx="576064" cy="576064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87C9463-8AC5-449E-6F31-EB925D188845}"/>
                </a:ext>
              </a:extLst>
            </p:cNvPr>
            <p:cNvSpPr/>
            <p:nvPr/>
          </p:nvSpPr>
          <p:spPr bwMode="auto">
            <a:xfrm>
              <a:off x="1403648" y="3789040"/>
              <a:ext cx="576064" cy="576064"/>
            </a:xfrm>
            <a:prstGeom prst="ellips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5B7219A-42FE-0E4A-FBFE-BDAAE30E15CA}"/>
                </a:ext>
              </a:extLst>
            </p:cNvPr>
            <p:cNvCxnSpPr>
              <a:cxnSpLocks/>
              <a:stCxn id="23" idx="2"/>
              <a:endCxn id="23" idx="6"/>
            </p:cNvCxnSpPr>
            <p:nvPr/>
          </p:nvCxnSpPr>
          <p:spPr bwMode="auto">
            <a:xfrm>
              <a:off x="1403648" y="4077072"/>
              <a:ext cx="576064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90D6B3DA-D110-1AB7-798F-2374E6241166}"/>
                </a:ext>
              </a:extLst>
            </p:cNvPr>
            <p:cNvCxnSpPr>
              <a:cxnSpLocks/>
              <a:stCxn id="23" idx="0"/>
              <a:endCxn id="23" idx="4"/>
            </p:cNvCxnSpPr>
            <p:nvPr/>
          </p:nvCxnSpPr>
          <p:spPr bwMode="auto">
            <a:xfrm>
              <a:off x="1691680" y="3789040"/>
              <a:ext cx="0" cy="57606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1C2D644-0478-A425-F660-4BD52E9336E2}"/>
              </a:ext>
            </a:extLst>
          </p:cNvPr>
          <p:cNvGrpSpPr/>
          <p:nvPr/>
        </p:nvGrpSpPr>
        <p:grpSpPr>
          <a:xfrm>
            <a:off x="6239689" y="4377205"/>
            <a:ext cx="576064" cy="576064"/>
            <a:chOff x="1403648" y="3789040"/>
            <a:chExt cx="576064" cy="57606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B36EC8C-CF45-D933-EC14-0331F709EE4C}"/>
                </a:ext>
              </a:extLst>
            </p:cNvPr>
            <p:cNvSpPr/>
            <p:nvPr/>
          </p:nvSpPr>
          <p:spPr bwMode="auto">
            <a:xfrm>
              <a:off x="1403648" y="3789040"/>
              <a:ext cx="576064" cy="576064"/>
            </a:xfrm>
            <a:prstGeom prst="ellips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634AA0C1-41C0-7025-4423-2604D7EF5456}"/>
                </a:ext>
              </a:extLst>
            </p:cNvPr>
            <p:cNvCxnSpPr>
              <a:cxnSpLocks/>
              <a:stCxn id="27" idx="2"/>
              <a:endCxn id="27" idx="6"/>
            </p:cNvCxnSpPr>
            <p:nvPr/>
          </p:nvCxnSpPr>
          <p:spPr bwMode="auto">
            <a:xfrm>
              <a:off x="1403648" y="4077072"/>
              <a:ext cx="576064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204E623-1114-E406-69CE-A18860F32785}"/>
                </a:ext>
              </a:extLst>
            </p:cNvPr>
            <p:cNvCxnSpPr>
              <a:cxnSpLocks/>
              <a:stCxn id="27" idx="0"/>
              <a:endCxn id="27" idx="4"/>
            </p:cNvCxnSpPr>
            <p:nvPr/>
          </p:nvCxnSpPr>
          <p:spPr bwMode="auto">
            <a:xfrm>
              <a:off x="1691680" y="3789040"/>
              <a:ext cx="0" cy="57606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9DC7BE-A60F-97D3-2F65-290105F597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631227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2AF7E-5767-0061-5F96-3C0DB2FDD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F4B64-CBE4-95E6-14C8-6E1FF3795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Top module: module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63F5AA-5AED-A4F1-D295-A9AA0F01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/>
              <a:t>Add</a:t>
            </a:r>
            <a:endParaRPr lang="en-US" altLang="ko-KR" sz="2200" b="1" dirty="0"/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BF4E10F3-1E40-7654-8B3B-C3BDF8940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073" y="908050"/>
            <a:ext cx="4801853" cy="533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EDCF767-30AA-2A6D-CCE1-29D78F6EC73B}"/>
              </a:ext>
            </a:extLst>
          </p:cNvPr>
          <p:cNvSpPr/>
          <p:nvPr/>
        </p:nvSpPr>
        <p:spPr>
          <a:xfrm>
            <a:off x="3921378" y="4636316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23C7EF2-ECAB-65F7-E357-8C4387FFEA39}"/>
              </a:ext>
            </a:extLst>
          </p:cNvPr>
          <p:cNvSpPr/>
          <p:nvPr/>
        </p:nvSpPr>
        <p:spPr>
          <a:xfrm>
            <a:off x="3921378" y="5398681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0947E4F-DE2B-4F17-614D-F3136A622563}"/>
              </a:ext>
            </a:extLst>
          </p:cNvPr>
          <p:cNvSpPr/>
          <p:nvPr/>
        </p:nvSpPr>
        <p:spPr>
          <a:xfrm>
            <a:off x="4224834" y="5398681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02781A-7960-54C3-BAE1-B0888A39DFA3}"/>
              </a:ext>
            </a:extLst>
          </p:cNvPr>
          <p:cNvSpPr/>
          <p:nvPr/>
        </p:nvSpPr>
        <p:spPr>
          <a:xfrm>
            <a:off x="3921378" y="5706701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5CA90FC-06D4-3DCD-0487-459FDDF8F8C5}"/>
              </a:ext>
            </a:extLst>
          </p:cNvPr>
          <p:cNvSpPr/>
          <p:nvPr/>
        </p:nvSpPr>
        <p:spPr>
          <a:xfrm>
            <a:off x="4224834" y="5706701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BE85E72-872C-A411-3F97-572DD5A3E604}"/>
              </a:ext>
            </a:extLst>
          </p:cNvPr>
          <p:cNvSpPr/>
          <p:nvPr/>
        </p:nvSpPr>
        <p:spPr>
          <a:xfrm>
            <a:off x="4224834" y="4636316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4A36600-CAC7-F7D9-7C5D-CB03C6568F41}"/>
              </a:ext>
            </a:extLst>
          </p:cNvPr>
          <p:cNvSpPr/>
          <p:nvPr/>
        </p:nvSpPr>
        <p:spPr>
          <a:xfrm>
            <a:off x="3921378" y="3871723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5593DF0-01D0-639D-ACF8-D2175E2ACAD8}"/>
              </a:ext>
            </a:extLst>
          </p:cNvPr>
          <p:cNvSpPr/>
          <p:nvPr/>
        </p:nvSpPr>
        <p:spPr>
          <a:xfrm>
            <a:off x="4224834" y="3871723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B6661BE-2ADB-D253-9BC0-61F9F7EB08CE}"/>
              </a:ext>
            </a:extLst>
          </p:cNvPr>
          <p:cNvSpPr/>
          <p:nvPr/>
        </p:nvSpPr>
        <p:spPr>
          <a:xfrm>
            <a:off x="3921378" y="4179743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82259A3-56EA-A932-1BED-B70AC15EB6B6}"/>
              </a:ext>
            </a:extLst>
          </p:cNvPr>
          <p:cNvSpPr/>
          <p:nvPr/>
        </p:nvSpPr>
        <p:spPr>
          <a:xfrm>
            <a:off x="4224834" y="4179743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3990D8-F6D1-FF2E-5E4E-CA153759BB0F}"/>
              </a:ext>
            </a:extLst>
          </p:cNvPr>
          <p:cNvSpPr/>
          <p:nvPr/>
        </p:nvSpPr>
        <p:spPr>
          <a:xfrm>
            <a:off x="3921378" y="4944988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8A4341-8DDD-9B48-6C78-379DB41E3660}"/>
              </a:ext>
            </a:extLst>
          </p:cNvPr>
          <p:cNvSpPr/>
          <p:nvPr/>
        </p:nvSpPr>
        <p:spPr>
          <a:xfrm>
            <a:off x="4224834" y="4944988"/>
            <a:ext cx="309806" cy="309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5796FFFA-182C-D63D-ABFE-6587F19B16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9571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1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674A2-FEA6-D5F0-3D75-FEC8C36B7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A0BA4-8F89-E53B-9296-1EC6A8316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831" y="2642770"/>
            <a:ext cx="9586968" cy="1159210"/>
          </a:xfrm>
        </p:spPr>
        <p:txBody>
          <a:bodyPr/>
          <a:lstStyle/>
          <a:p>
            <a:r>
              <a:rPr lang="en-US" altLang="ko-KR" b="1" dirty="0"/>
              <a:t>IO/Registers description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805056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38D4D-2A78-5CA7-EE8B-6FD8E76D5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0040FD-AB74-2CC7-1860-E0F3A075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IO description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5B43A1-C504-C107-1E2A-E69FDE02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03" y="1070811"/>
            <a:ext cx="2550771" cy="52117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F1E407-E4A8-E34E-A140-CF53117C2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493" y="1070811"/>
            <a:ext cx="3092694" cy="52117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2E3C5C-A748-40B3-0403-1C12E8828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084" y="1070811"/>
            <a:ext cx="2907388" cy="5211762"/>
          </a:xfrm>
          <a:prstGeom prst="rect">
            <a:avLst/>
          </a:prstGeom>
        </p:spPr>
      </p:pic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9CB45450-ED8E-C09D-F1B7-D4549BA4C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35091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10A8C-24EE-8E6E-2D20-09C85DCD0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0D588-0DB7-870B-9505-54DAED90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Registers description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18D8C9-53FE-CE42-D7EC-3750CAFC0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030" y="998621"/>
            <a:ext cx="3872511" cy="52938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5359E4-47BE-B245-AA05-CB797B279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70" y="998621"/>
            <a:ext cx="4021257" cy="529389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593B0A-05B7-F9AF-D5A5-DBF451A15C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082398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4AF33-59AC-13AD-63CC-078F46285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801E0-CED0-6E11-3B25-3910142D3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831" y="2642770"/>
            <a:ext cx="9586968" cy="1159210"/>
          </a:xfrm>
        </p:spPr>
        <p:txBody>
          <a:bodyPr/>
          <a:lstStyle/>
          <a:p>
            <a:r>
              <a:rPr lang="ko-KR" altLang="en-US" b="1" dirty="0"/>
              <a:t>검증결과</a:t>
            </a:r>
          </a:p>
        </p:txBody>
      </p:sp>
    </p:spTree>
    <p:extLst>
      <p:ext uri="{BB962C8B-B14F-4D97-AF65-F5344CB8AC3E}">
        <p14:creationId xmlns:p14="http://schemas.microsoft.com/office/powerpoint/2010/main" val="35456331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D7BB0-B3DC-CDFF-588D-A7990415B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C03B9-E86C-8DE3-D739-803E1B370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Modelsim</a:t>
            </a:r>
            <a:r>
              <a:rPr lang="en-US" altLang="ko-KR" dirty="0"/>
              <a:t> Simulation 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F21ED-3200-9F1C-A9D5-CFB3D4393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/>
              <a:t>Top module Control signal waveform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898697D-8C18-153C-BAA8-6B6BDE0CD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4674068"/>
            <a:ext cx="12192000" cy="137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D83482-093C-F78B-13AA-CD4A770F6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11" y="1726269"/>
            <a:ext cx="11195178" cy="28276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53690A-E1E2-3D53-A3AD-3C0D529428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188473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0F7B2-6F2F-0DE9-CF41-530FFFFA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E4124-A4DF-16DB-E74F-34FF98B5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Modelsim</a:t>
            </a:r>
            <a:r>
              <a:rPr lang="en-US" altLang="ko-KR" dirty="0"/>
              <a:t> Simulation 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2A6666-1062-243B-CD13-164A8AB3C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/>
              <a:t>Top module data waveform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4F329D-F90A-5147-3356-97C7D0754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160" y="1968189"/>
            <a:ext cx="11931680" cy="3692835"/>
          </a:xfrm>
          <a:prstGeom prst="rect">
            <a:avLst/>
          </a:prstGeom>
        </p:spPr>
      </p:pic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2E296AD2-E530-09FF-EE4E-908E2DD158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319788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63975-3F23-9445-7208-E026F8FD7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2D5F8-E42A-1B11-5A60-DF91C7E7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Testvector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2361B-5283-E538-C355-DBDA4431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200" b="1" dirty="0"/>
              <a:t>C </a:t>
            </a:r>
            <a:r>
              <a:rPr lang="ko-KR" altLang="en-US" sz="2200" b="1" dirty="0"/>
              <a:t>언어로 구현한 </a:t>
            </a:r>
            <a:r>
              <a:rPr lang="en-US" altLang="ko-KR" sz="2200" b="1" dirty="0"/>
              <a:t>ML-KEM</a:t>
            </a:r>
            <a:r>
              <a:rPr lang="ko-KR" altLang="en-US" sz="2200" b="1" dirty="0"/>
              <a:t>에서 </a:t>
            </a:r>
            <a:r>
              <a:rPr lang="en-US" altLang="ko-KR" sz="2200" b="1" dirty="0"/>
              <a:t>Key </a:t>
            </a:r>
            <a:r>
              <a:rPr lang="ko-KR" altLang="en-US" sz="2200" b="1" dirty="0"/>
              <a:t>생성을 맡는 함수를 변형 후 </a:t>
            </a:r>
            <a:r>
              <a:rPr lang="en-US" altLang="ko-KR" sz="2200" b="1" dirty="0" err="1"/>
              <a:t>testvector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출력 및 비교</a:t>
            </a:r>
            <a:endParaRPr lang="en-US" altLang="ko-KR" sz="2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A746C7-C38C-89BA-DE64-D3BF47A12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6" y="1636294"/>
            <a:ext cx="4411825" cy="4615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6C0089-2413-3A9B-FE5F-FF8D18D212A4}"/>
              </a:ext>
            </a:extLst>
          </p:cNvPr>
          <p:cNvSpPr txBox="1"/>
          <p:nvPr/>
        </p:nvSpPr>
        <p:spPr>
          <a:xfrm>
            <a:off x="1724395" y="3373636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Parse -&gt; A</a:t>
            </a:r>
            <a:r>
              <a:rPr lang="ko-KR" altLang="en-US" sz="1100" b="1" dirty="0">
                <a:solidFill>
                  <a:srgbClr val="FF0000"/>
                </a:solidFill>
              </a:rPr>
              <a:t>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E3183-2E65-7F09-6DD9-41A41B4516EE}"/>
              </a:ext>
            </a:extLst>
          </p:cNvPr>
          <p:cNvSpPr txBox="1"/>
          <p:nvPr/>
        </p:nvSpPr>
        <p:spPr>
          <a:xfrm>
            <a:off x="3417554" y="3745582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CBD -&gt; s</a:t>
            </a:r>
            <a:r>
              <a:rPr lang="ko-KR" altLang="en-US" sz="1100" b="1" dirty="0">
                <a:solidFill>
                  <a:srgbClr val="FF0000"/>
                </a:solidFill>
              </a:rPr>
              <a:t>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4B0449-0487-A3B3-00CF-BDD2D1E6FD6C}"/>
              </a:ext>
            </a:extLst>
          </p:cNvPr>
          <p:cNvSpPr txBox="1"/>
          <p:nvPr/>
        </p:nvSpPr>
        <p:spPr>
          <a:xfrm>
            <a:off x="3417554" y="3992916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CBD -&gt; e</a:t>
            </a:r>
            <a:r>
              <a:rPr lang="ko-KR" altLang="en-US" sz="1100" b="1" dirty="0">
                <a:solidFill>
                  <a:srgbClr val="FF0000"/>
                </a:solidFill>
              </a:rPr>
              <a:t>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B66005-A26B-4CF2-81C6-2F1964D42916}"/>
              </a:ext>
            </a:extLst>
          </p:cNvPr>
          <p:cNvSpPr txBox="1"/>
          <p:nvPr/>
        </p:nvSpPr>
        <p:spPr>
          <a:xfrm>
            <a:off x="1625908" y="4153392"/>
            <a:ext cx="615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s NTT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DBE565-67D8-617F-0C89-F5DF16088FB3}"/>
              </a:ext>
            </a:extLst>
          </p:cNvPr>
          <p:cNvSpPr txBox="1"/>
          <p:nvPr/>
        </p:nvSpPr>
        <p:spPr>
          <a:xfrm>
            <a:off x="1603048" y="4366048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e NTT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19CA4-4013-F637-9656-BCB74FD565D2}"/>
              </a:ext>
            </a:extLst>
          </p:cNvPr>
          <p:cNvSpPr txBox="1"/>
          <p:nvPr/>
        </p:nvSpPr>
        <p:spPr>
          <a:xfrm>
            <a:off x="3955522" y="4896686"/>
            <a:ext cx="424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A*s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C3739A-81FC-B851-93FD-1B0AF07DE717}"/>
              </a:ext>
            </a:extLst>
          </p:cNvPr>
          <p:cNvSpPr txBox="1"/>
          <p:nvPr/>
        </p:nvSpPr>
        <p:spPr>
          <a:xfrm>
            <a:off x="2241782" y="5522524"/>
            <a:ext cx="620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A*</a:t>
            </a:r>
            <a:r>
              <a:rPr lang="en-US" altLang="ko-KR" sz="1200" b="1" dirty="0" err="1">
                <a:solidFill>
                  <a:srgbClr val="FF0000"/>
                </a:solidFill>
              </a:rPr>
              <a:t>s+e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642D1A-C7E8-97D3-1632-45BEE10A7A4F}"/>
              </a:ext>
            </a:extLst>
          </p:cNvPr>
          <p:cNvSpPr txBox="1"/>
          <p:nvPr/>
        </p:nvSpPr>
        <p:spPr>
          <a:xfrm>
            <a:off x="2233349" y="5940105"/>
            <a:ext cx="930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Public key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45486C-87F6-9061-7755-E08DCE32840E}"/>
              </a:ext>
            </a:extLst>
          </p:cNvPr>
          <p:cNvSpPr txBox="1"/>
          <p:nvPr/>
        </p:nvSpPr>
        <p:spPr>
          <a:xfrm>
            <a:off x="2233349" y="5711639"/>
            <a:ext cx="939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Secret key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263C7D66-52F9-EFF8-04C5-E236C8CBB7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362049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5EA44-72B0-9C21-81E1-2B6B6DBBC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A88C1-AA5B-898E-40E6-747C4C643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Testvector</a:t>
            </a:r>
            <a:r>
              <a:rPr lang="en-US" altLang="ko-KR" dirty="0"/>
              <a:t> </a:t>
            </a:r>
            <a:r>
              <a:rPr lang="ko-KR" altLang="en-US" dirty="0"/>
              <a:t>검증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B31CC-F35B-ED9B-5057-C27AC507C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/>
              <a:t>Simulation </a:t>
            </a:r>
            <a:r>
              <a:rPr lang="ko-KR" altLang="en-US" sz="2400" b="1" dirty="0"/>
              <a:t>결과 </a:t>
            </a:r>
            <a:r>
              <a:rPr lang="en-US" altLang="ko-KR" sz="2400" b="1" dirty="0"/>
              <a:t>txt</a:t>
            </a:r>
            <a:r>
              <a:rPr lang="ko-KR" altLang="en-US" sz="2400" b="1" dirty="0"/>
              <a:t>파일</a:t>
            </a:r>
            <a:endParaRPr lang="en-US" altLang="ko-KR" sz="2400" b="1" dirty="0"/>
          </a:p>
          <a:p>
            <a:pPr lvl="1"/>
            <a:r>
              <a:rPr lang="en-US" altLang="ko-KR" sz="2200" b="1" dirty="0"/>
              <a:t>100</a:t>
            </a:r>
            <a:r>
              <a:rPr lang="ko-KR" altLang="en-US" sz="2200" b="1" dirty="0"/>
              <a:t>개의 </a:t>
            </a:r>
            <a:r>
              <a:rPr lang="en-US" altLang="ko-KR" sz="2200" b="1" dirty="0" err="1"/>
              <a:t>testvector</a:t>
            </a:r>
            <a:r>
              <a:rPr lang="ko-KR" altLang="en-US" sz="2200" b="1" dirty="0"/>
              <a:t>를 바탕으로 </a:t>
            </a:r>
            <a:r>
              <a:rPr lang="en-US" altLang="ko-KR" sz="2200" b="1" dirty="0"/>
              <a:t>tb</a:t>
            </a:r>
            <a:r>
              <a:rPr lang="ko-KR" altLang="en-US" sz="2200" b="1" dirty="0"/>
              <a:t>작성</a:t>
            </a:r>
            <a:r>
              <a:rPr lang="en-US" altLang="ko-KR" sz="2200" b="1" dirty="0"/>
              <a:t>,</a:t>
            </a:r>
            <a:r>
              <a:rPr lang="ko-KR" altLang="en-US" sz="2200" b="1" dirty="0"/>
              <a:t> 모두 올바른 </a:t>
            </a:r>
            <a:r>
              <a:rPr lang="en-US" altLang="ko-KR" sz="2200" b="1" dirty="0"/>
              <a:t>key value</a:t>
            </a:r>
            <a:r>
              <a:rPr lang="ko-KR" altLang="en-US" sz="2200" b="1" dirty="0"/>
              <a:t>를 얻어냄</a:t>
            </a:r>
            <a:endParaRPr lang="en-US" altLang="ko-KR" sz="2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71EE60-B92A-AB89-7367-E9642C283D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68" r="79868" b="93712"/>
          <a:stretch/>
        </p:blipFill>
        <p:spPr>
          <a:xfrm>
            <a:off x="609600" y="2237874"/>
            <a:ext cx="10028324" cy="902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489128-157F-2B97-14B8-CC79C32BF9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392" r="79868" b="8246"/>
          <a:stretch/>
        </p:blipFill>
        <p:spPr>
          <a:xfrm>
            <a:off x="609600" y="3429000"/>
            <a:ext cx="5368712" cy="24544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40DB7-002B-3E2A-3BD2-F8DF48BF6E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882155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C0D39-4FF5-F70C-8AD9-40F1C6B3F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A08A1-8DB6-A075-2BF4-510777F43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831" y="2642770"/>
            <a:ext cx="9586968" cy="1159210"/>
          </a:xfrm>
        </p:spPr>
        <p:txBody>
          <a:bodyPr/>
          <a:lstStyle/>
          <a:p>
            <a:r>
              <a:rPr lang="ko-KR" altLang="en-US" b="1" dirty="0"/>
              <a:t>합성결과</a:t>
            </a:r>
          </a:p>
        </p:txBody>
      </p:sp>
    </p:spTree>
    <p:extLst>
      <p:ext uri="{BB962C8B-B14F-4D97-AF65-F5344CB8AC3E}">
        <p14:creationId xmlns:p14="http://schemas.microsoft.com/office/powerpoint/2010/main" val="66910656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E0328-595B-A48C-43F7-2E0BBA79C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4B8C0-80CB-AD82-5388-B897D6BE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Key generation algorithm 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90B0D4-A158-7D07-4D03-5882C0C37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Key generation algorithm(pseudo code)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C95268-7900-1A27-F03D-2B37F53D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08" y="1604668"/>
            <a:ext cx="5404184" cy="4673696"/>
          </a:xfrm>
          <a:prstGeom prst="rect">
            <a:avLst/>
          </a:prstGeom>
        </p:spPr>
      </p:pic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70D64D5B-296E-82D9-08E4-1A2411112D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64124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F98F0-BC6E-98C3-F015-7CCCC121E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E92FB-74E0-522D-BB16-F10458B5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모듈별 합성결과</a:t>
            </a:r>
            <a:r>
              <a:rPr lang="en-US" altLang="ko-KR" dirty="0"/>
              <a:t>: TOP_KEYGEN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1BEB16-A625-6A16-17E3-45D2793A6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/>
              <a:t>Synthesis </a:t>
            </a:r>
            <a:r>
              <a:rPr lang="ko-KR" altLang="en-US" sz="2400" b="1" dirty="0"/>
              <a:t>결과</a:t>
            </a:r>
            <a:endParaRPr lang="en-US" altLang="ko-KR" sz="2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EE4663-F02E-C2BC-4641-F51DBD91A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97" y="1670851"/>
            <a:ext cx="8650703" cy="44891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4919E7-29F8-C1DC-1815-60D085D49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50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868982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02FF2-7107-076B-2985-055B9D05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21F69-3A19-F6B3-0D95-1187A227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합성결과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7C11-6CA4-C6F7-6B88-4DF6FCBA1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/>
              <a:t>Synthesis </a:t>
            </a:r>
            <a:r>
              <a:rPr lang="ko-KR" altLang="en-US" sz="2400" b="1" dirty="0"/>
              <a:t>결과</a:t>
            </a:r>
            <a:endParaRPr lang="en-US" altLang="ko-KR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C187D6-453A-2F33-929F-81C7ECB98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95" y="1654949"/>
            <a:ext cx="7852610" cy="458309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E20DB-79A6-D5FE-095F-5665E74F26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51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479314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05D7E-C69F-6C44-263D-A6AA753AF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0292B-BFB2-E19B-B321-65E6AA011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831" y="2642770"/>
            <a:ext cx="9586968" cy="1159210"/>
          </a:xfrm>
        </p:spPr>
        <p:txBody>
          <a:bodyPr/>
          <a:lstStyle/>
          <a:p>
            <a:r>
              <a:rPr lang="ko-KR" altLang="en-US" b="1" dirty="0"/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02088501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916D-575D-FC66-563D-A5D5DC832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934978-6792-E71C-6878-F6304B076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51AA26D-5E01-C618-839D-A82F02477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196975"/>
            <a:ext cx="11522075" cy="4968875"/>
          </a:xfrm>
        </p:spPr>
        <p:txBody>
          <a:bodyPr/>
          <a:lstStyle/>
          <a:p>
            <a:r>
              <a:rPr lang="ko-KR" altLang="en-US" sz="1800" b="1" dirty="0"/>
              <a:t>결론 및 성과</a:t>
            </a:r>
            <a:endParaRPr lang="en-US" altLang="ko-KR" sz="1800" b="1" dirty="0"/>
          </a:p>
          <a:p>
            <a:pPr lvl="1"/>
            <a:r>
              <a:rPr lang="en-US" altLang="ko-KR" b="1" dirty="0"/>
              <a:t>PQC ML_KEM Key Generation </a:t>
            </a:r>
            <a:r>
              <a:rPr lang="ko-KR" altLang="en-US" b="1" dirty="0"/>
              <a:t>모듈을 하드웨어로 설계하고</a:t>
            </a:r>
            <a:r>
              <a:rPr lang="en-US" altLang="ko-KR" b="1" dirty="0"/>
              <a:t>, RTL </a:t>
            </a:r>
            <a:r>
              <a:rPr lang="ko-KR" altLang="en-US" b="1" dirty="0"/>
              <a:t>설계 및 합성 과정을 성공적으로 수행했다</a:t>
            </a:r>
            <a:r>
              <a:rPr lang="en-US" altLang="ko-KR" b="1" dirty="0"/>
              <a:t>. </a:t>
            </a:r>
          </a:p>
          <a:p>
            <a:pPr lvl="1"/>
            <a:r>
              <a:rPr lang="en-US" altLang="ko-KR" b="1" dirty="0"/>
              <a:t>Key Generation </a:t>
            </a:r>
            <a:r>
              <a:rPr lang="ko-KR" altLang="en-US" b="1" dirty="0"/>
              <a:t>알고리즘의 주요 동작을 담당하는 여러 </a:t>
            </a:r>
            <a:r>
              <a:rPr lang="en-US" altLang="ko-KR" b="1" dirty="0"/>
              <a:t>sub</a:t>
            </a:r>
            <a:r>
              <a:rPr lang="ko-KR" altLang="en-US" b="1" dirty="0"/>
              <a:t>모듈</a:t>
            </a:r>
            <a:r>
              <a:rPr lang="en-US" altLang="ko-KR" b="1" dirty="0"/>
              <a:t>(</a:t>
            </a:r>
            <a:r>
              <a:rPr lang="en-US" altLang="ko-KR" b="1" dirty="0" err="1"/>
              <a:t>G_function</a:t>
            </a:r>
            <a:r>
              <a:rPr lang="en-US" altLang="ko-KR" b="1" dirty="0"/>
              <a:t>, CBD, Parse, NTT, </a:t>
            </a:r>
            <a:r>
              <a:rPr lang="en-US" altLang="ko-KR" b="1" dirty="0" err="1"/>
              <a:t>Basemul</a:t>
            </a:r>
            <a:r>
              <a:rPr lang="en-US" altLang="ko-KR" b="1" dirty="0"/>
              <a:t> </a:t>
            </a:r>
            <a:r>
              <a:rPr lang="ko-KR" altLang="en-US" b="1" dirty="0"/>
              <a:t>등</a:t>
            </a:r>
            <a:r>
              <a:rPr lang="en-US" altLang="ko-KR" b="1" dirty="0"/>
              <a:t>)</a:t>
            </a:r>
            <a:r>
              <a:rPr lang="ko-KR" altLang="en-US" b="1" dirty="0"/>
              <a:t>을 구성하고</a:t>
            </a:r>
            <a:r>
              <a:rPr lang="en-US" altLang="ko-KR" b="1" dirty="0"/>
              <a:t>, </a:t>
            </a:r>
            <a:r>
              <a:rPr lang="ko-KR" altLang="en-US" b="1" dirty="0"/>
              <a:t>이에 기반한 </a:t>
            </a:r>
            <a:r>
              <a:rPr lang="en-US" altLang="ko-KR" b="1" dirty="0"/>
              <a:t>FSM </a:t>
            </a:r>
            <a:r>
              <a:rPr lang="ko-KR" altLang="en-US" b="1" dirty="0"/>
              <a:t>작성과 하드웨어 구현을 완료했다</a:t>
            </a:r>
            <a:r>
              <a:rPr lang="en-US" altLang="ko-KR" b="1" dirty="0"/>
              <a:t>. </a:t>
            </a:r>
          </a:p>
          <a:p>
            <a:pPr lvl="1"/>
            <a:r>
              <a:rPr lang="en-US" altLang="ko-KR" b="1" dirty="0"/>
              <a:t>TOP </a:t>
            </a:r>
            <a:r>
              <a:rPr lang="ko-KR" altLang="en-US" b="1" dirty="0"/>
              <a:t>모듈 아키텍처 설계 후</a:t>
            </a:r>
            <a:r>
              <a:rPr lang="en-US" altLang="ko-KR" b="1" dirty="0"/>
              <a:t>, </a:t>
            </a:r>
            <a:r>
              <a:rPr lang="ko-KR" altLang="en-US" b="1" dirty="0"/>
              <a:t>각 </a:t>
            </a:r>
            <a:r>
              <a:rPr lang="en-US" altLang="ko-KR" b="1" dirty="0"/>
              <a:t>sub</a:t>
            </a:r>
            <a:r>
              <a:rPr lang="ko-KR" altLang="en-US" b="1" dirty="0"/>
              <a:t>모듈을 성공적으로 </a:t>
            </a:r>
            <a:r>
              <a:rPr lang="en-US" altLang="ko-KR" b="1" dirty="0"/>
              <a:t>integration</a:t>
            </a:r>
            <a:r>
              <a:rPr lang="ko-KR" altLang="en-US" b="1" dirty="0"/>
              <a:t>했으며</a:t>
            </a:r>
            <a:r>
              <a:rPr lang="en-US" altLang="ko-KR" b="1" dirty="0"/>
              <a:t>, TOP </a:t>
            </a:r>
            <a:r>
              <a:rPr lang="ko-KR" altLang="en-US" b="1" dirty="0"/>
              <a:t>모듈의 동작 </a:t>
            </a:r>
            <a:r>
              <a:rPr lang="en-US" altLang="ko-KR" b="1" dirty="0"/>
              <a:t>Flowchart</a:t>
            </a:r>
            <a:r>
              <a:rPr lang="ko-KR" altLang="en-US" b="1" dirty="0"/>
              <a:t>를 작성하고 이를 기반으로 </a:t>
            </a:r>
            <a:r>
              <a:rPr lang="en-US" altLang="ko-KR" b="1" dirty="0"/>
              <a:t>Controller </a:t>
            </a:r>
            <a:r>
              <a:rPr lang="ko-KR" altLang="en-US" b="1" dirty="0"/>
              <a:t>설계를 수행했다</a:t>
            </a:r>
            <a:r>
              <a:rPr lang="en-US" altLang="ko-KR" b="1" dirty="0"/>
              <a:t>.</a:t>
            </a:r>
          </a:p>
          <a:p>
            <a:pPr lvl="1"/>
            <a:endParaRPr lang="en-US" altLang="ko-KR" b="1" dirty="0"/>
          </a:p>
          <a:p>
            <a:pPr lvl="1"/>
            <a:r>
              <a:rPr lang="ko-KR" altLang="en-US" b="1" dirty="0"/>
              <a:t>검증 환경에서는 </a:t>
            </a:r>
            <a:r>
              <a:rPr lang="en-US" altLang="ko-KR" b="1" dirty="0"/>
              <a:t>C </a:t>
            </a:r>
            <a:r>
              <a:rPr lang="ko-KR" altLang="en-US" b="1" dirty="0"/>
              <a:t>코드 기반으로 </a:t>
            </a:r>
            <a:r>
              <a:rPr lang="en-US" altLang="ko-KR" b="1" dirty="0" err="1"/>
              <a:t>testvector</a:t>
            </a:r>
            <a:r>
              <a:rPr lang="ko-KR" altLang="en-US" b="1" dirty="0"/>
              <a:t>를 생성하고</a:t>
            </a:r>
            <a:r>
              <a:rPr lang="en-US" altLang="ko-KR" b="1" dirty="0"/>
              <a:t>, </a:t>
            </a:r>
            <a:r>
              <a:rPr lang="ko-KR" altLang="en-US" b="1" dirty="0"/>
              <a:t>이를 이용한 </a:t>
            </a:r>
            <a:r>
              <a:rPr lang="en-US" altLang="ko-KR" b="1" dirty="0"/>
              <a:t>Testbench</a:t>
            </a:r>
            <a:r>
              <a:rPr lang="ko-KR" altLang="en-US" b="1" dirty="0"/>
              <a:t>를 작성해 시뮬레이션을 진행했다</a:t>
            </a:r>
            <a:r>
              <a:rPr lang="en-US" altLang="ko-KR" b="1" dirty="0"/>
              <a:t>. </a:t>
            </a:r>
          </a:p>
          <a:p>
            <a:pPr lvl="1"/>
            <a:r>
              <a:rPr lang="en-US" altLang="ko-KR" b="1" dirty="0"/>
              <a:t>100</a:t>
            </a:r>
            <a:r>
              <a:rPr lang="ko-KR" altLang="en-US" b="1" dirty="0"/>
              <a:t>번의 시뮬레이션 결과 모두 </a:t>
            </a:r>
            <a:r>
              <a:rPr lang="en-US" altLang="ko-KR" b="1" dirty="0" err="1"/>
              <a:t>testvector</a:t>
            </a:r>
            <a:r>
              <a:rPr lang="ko-KR" altLang="en-US" b="1" dirty="0"/>
              <a:t>와 일치하는 동작을 보여</a:t>
            </a:r>
            <a:r>
              <a:rPr lang="en-US" altLang="ko-KR" b="1" dirty="0"/>
              <a:t>, </a:t>
            </a:r>
            <a:r>
              <a:rPr lang="ko-KR" altLang="en-US" b="1" dirty="0"/>
              <a:t>설계가 정확하게 동작함을 확인할 수 있었다</a:t>
            </a:r>
            <a:r>
              <a:rPr lang="en-US" altLang="ko-KR" b="1" dirty="0"/>
              <a:t>.</a:t>
            </a:r>
          </a:p>
          <a:p>
            <a:pPr lvl="1"/>
            <a:endParaRPr lang="en-US" altLang="ko-KR" b="1" dirty="0"/>
          </a:p>
          <a:p>
            <a:pPr lvl="1"/>
            <a:r>
              <a:rPr lang="ko-KR" altLang="en-US" b="1" dirty="0"/>
              <a:t>또한 </a:t>
            </a:r>
            <a:r>
              <a:rPr lang="en-US" altLang="ko-KR" b="1" dirty="0"/>
              <a:t>10ns </a:t>
            </a:r>
            <a:r>
              <a:rPr lang="en-US" altLang="ko-KR" b="1" dirty="0" err="1"/>
              <a:t>clk</a:t>
            </a:r>
            <a:r>
              <a:rPr lang="en-US" altLang="ko-KR" b="1" dirty="0"/>
              <a:t> </a:t>
            </a:r>
            <a:r>
              <a:rPr lang="ko-KR" altLang="en-US" b="1" dirty="0"/>
              <a:t>동작 환경에서 </a:t>
            </a:r>
            <a:r>
              <a:rPr lang="en-US" altLang="ko-KR" b="1" dirty="0"/>
              <a:t>Synthesis</a:t>
            </a:r>
            <a:r>
              <a:rPr lang="ko-KR" altLang="en-US" b="1" dirty="0"/>
              <a:t>를 성공적으로 수행했으며</a:t>
            </a:r>
            <a:r>
              <a:rPr lang="en-US" altLang="ko-KR" b="1" dirty="0"/>
              <a:t>, timing violation </a:t>
            </a:r>
            <a:r>
              <a:rPr lang="ko-KR" altLang="en-US" b="1" dirty="0"/>
              <a:t>없이 합성하였다</a:t>
            </a:r>
            <a:r>
              <a:rPr lang="en-US" altLang="ko-KR" b="1" dirty="0"/>
              <a:t>. </a:t>
            </a:r>
          </a:p>
          <a:p>
            <a:pPr lvl="1"/>
            <a:r>
              <a:rPr lang="ko-KR" altLang="en-US" b="1" dirty="0"/>
              <a:t>최종 합성 결과</a:t>
            </a:r>
            <a:r>
              <a:rPr lang="en-US" altLang="ko-KR" b="1" dirty="0"/>
              <a:t>, </a:t>
            </a:r>
            <a:r>
              <a:rPr lang="ko-KR" altLang="en-US" b="1" dirty="0"/>
              <a:t>전체 면적은 약 </a:t>
            </a:r>
            <a:r>
              <a:rPr lang="en-US" altLang="ko-KR" b="1" dirty="0"/>
              <a:t>700kGE</a:t>
            </a:r>
            <a:r>
              <a:rPr lang="ko-KR" altLang="en-US" b="1" dirty="0"/>
              <a:t>로 확인되었다</a:t>
            </a:r>
            <a:r>
              <a:rPr lang="en-US" altLang="ko-KR" b="1" dirty="0"/>
              <a:t>.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68F49A73-C7E1-727F-0325-D167BD7E86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53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645268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A8F0F-1994-3032-0872-AB37936FD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85192-8EED-D534-C2AD-A978AADA9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7953900-3A62-2CB8-EE81-A17D3F0F9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196975"/>
            <a:ext cx="11522075" cy="4968875"/>
          </a:xfrm>
        </p:spPr>
        <p:txBody>
          <a:bodyPr/>
          <a:lstStyle/>
          <a:p>
            <a:r>
              <a:rPr lang="ko-KR" altLang="en-US" sz="1800" b="1" dirty="0"/>
              <a:t>최적화 요소</a:t>
            </a:r>
            <a:endParaRPr lang="en-US" altLang="ko-KR" sz="1800" b="1" dirty="0"/>
          </a:p>
          <a:p>
            <a:pPr lvl="1"/>
            <a:r>
              <a:rPr lang="ko-KR" altLang="en-US" b="1" dirty="0"/>
              <a:t>주요 성과 중 하나는 최적화된 병렬 처리 설계이다</a:t>
            </a:r>
            <a:r>
              <a:rPr lang="en-US" altLang="ko-KR" b="1" dirty="0"/>
              <a:t>. TOP </a:t>
            </a:r>
            <a:r>
              <a:rPr lang="ko-KR" altLang="en-US" b="1" dirty="0"/>
              <a:t>모듈의 </a:t>
            </a:r>
            <a:r>
              <a:rPr lang="en-US" altLang="ko-KR" b="1" dirty="0"/>
              <a:t>Flowchart </a:t>
            </a:r>
            <a:r>
              <a:rPr lang="ko-KR" altLang="en-US" b="1" dirty="0"/>
              <a:t>설계 시</a:t>
            </a:r>
            <a:r>
              <a:rPr lang="en-US" altLang="ko-KR" b="1" dirty="0"/>
              <a:t>, </a:t>
            </a:r>
            <a:r>
              <a:rPr lang="ko-KR" altLang="en-US" b="1" dirty="0"/>
              <a:t>독립적으로 동작 가능한 </a:t>
            </a:r>
            <a:r>
              <a:rPr lang="en-US" altLang="ko-KR" b="1" dirty="0"/>
              <a:t>function</a:t>
            </a:r>
            <a:r>
              <a:rPr lang="ko-KR" altLang="en-US" b="1" dirty="0"/>
              <a:t>들은 병렬로 실행되도록 설계하여 전체 </a:t>
            </a:r>
            <a:r>
              <a:rPr lang="en-US" altLang="ko-KR" b="1" dirty="0"/>
              <a:t>cycle </a:t>
            </a:r>
            <a:r>
              <a:rPr lang="ko-KR" altLang="en-US" b="1" dirty="0"/>
              <a:t>수를 크게 줄였다</a:t>
            </a:r>
            <a:r>
              <a:rPr lang="en-US" altLang="ko-KR" b="1" dirty="0"/>
              <a:t>. </a:t>
            </a:r>
          </a:p>
          <a:p>
            <a:pPr lvl="1"/>
            <a:r>
              <a:rPr lang="ko-KR" altLang="en-US" b="1" dirty="0"/>
              <a:t>이를 통해 </a:t>
            </a:r>
            <a:r>
              <a:rPr lang="en-US" altLang="ko-KR" b="1" dirty="0"/>
              <a:t>Key Generation </a:t>
            </a:r>
            <a:r>
              <a:rPr lang="ko-KR" altLang="en-US" b="1" dirty="0"/>
              <a:t>모듈의 전체 </a:t>
            </a:r>
            <a:r>
              <a:rPr lang="en-US" altLang="ko-KR" b="1" dirty="0"/>
              <a:t>cycle </a:t>
            </a:r>
            <a:r>
              <a:rPr lang="ko-KR" altLang="en-US" b="1" dirty="0"/>
              <a:t>수는 </a:t>
            </a:r>
            <a:r>
              <a:rPr lang="en-US" altLang="ko-KR" b="1" dirty="0"/>
              <a:t>4</a:t>
            </a:r>
            <a:r>
              <a:rPr lang="ko-KR" altLang="en-US" b="1" dirty="0"/>
              <a:t>번의 </a:t>
            </a:r>
            <a:r>
              <a:rPr lang="en-US" altLang="ko-KR" b="1" dirty="0"/>
              <a:t>NTT cycle</a:t>
            </a:r>
            <a:r>
              <a:rPr lang="ko-KR" altLang="en-US" b="1" dirty="0"/>
              <a:t>과 비슷한 수준으로 구현되었다</a:t>
            </a:r>
            <a:r>
              <a:rPr lang="en-US" altLang="ko-KR" b="1" dirty="0"/>
              <a:t>. </a:t>
            </a:r>
          </a:p>
          <a:p>
            <a:pPr lvl="1"/>
            <a:r>
              <a:rPr lang="ko-KR" altLang="en-US" b="1" dirty="0"/>
              <a:t>그 결과 하드웨어 자원을 효율적으로 활용하고 처리 시간을 단축할 수 있었다</a:t>
            </a:r>
            <a:r>
              <a:rPr lang="en-US" altLang="ko-KR" b="1" dirty="0"/>
              <a:t>.</a:t>
            </a:r>
          </a:p>
          <a:p>
            <a:pPr lvl="1"/>
            <a:endParaRPr lang="en-US" altLang="ko-KR" b="1" dirty="0"/>
          </a:p>
          <a:p>
            <a:pPr lvl="1"/>
            <a:r>
              <a:rPr lang="ko-KR" altLang="en-US" b="1" dirty="0"/>
              <a:t>또한</a:t>
            </a:r>
            <a:r>
              <a:rPr lang="en-US" altLang="ko-KR" b="1" dirty="0"/>
              <a:t>, </a:t>
            </a:r>
            <a:r>
              <a:rPr lang="ko-KR" altLang="en-US" b="1" dirty="0"/>
              <a:t>저장 자원의 최적화를 위해 </a:t>
            </a:r>
            <a:r>
              <a:rPr lang="en-US" altLang="ko-KR" b="1" dirty="0"/>
              <a:t>matrix A </a:t>
            </a:r>
            <a:r>
              <a:rPr lang="ko-KR" altLang="en-US" b="1" dirty="0"/>
              <a:t>다항식 </a:t>
            </a:r>
            <a:r>
              <a:rPr lang="en-US" altLang="ko-KR" b="1" dirty="0"/>
              <a:t>4</a:t>
            </a:r>
            <a:r>
              <a:rPr lang="ko-KR" altLang="en-US" b="1" dirty="0"/>
              <a:t>개를 저장하고 연산하기 위한 레지스터 파일을 </a:t>
            </a:r>
            <a:r>
              <a:rPr lang="en-US" altLang="ko-KR" b="1" dirty="0"/>
              <a:t>2</a:t>
            </a:r>
            <a:r>
              <a:rPr lang="ko-KR" altLang="en-US" b="1" dirty="0"/>
              <a:t>개로 줄여 구현하였고</a:t>
            </a:r>
            <a:r>
              <a:rPr lang="en-US" altLang="ko-KR" b="1" dirty="0"/>
              <a:t>, </a:t>
            </a:r>
          </a:p>
          <a:p>
            <a:pPr lvl="1"/>
            <a:r>
              <a:rPr lang="en-US" altLang="ko-KR" b="1" dirty="0" err="1"/>
              <a:t>Basemul</a:t>
            </a:r>
            <a:r>
              <a:rPr lang="en-US" altLang="ko-KR" b="1" dirty="0"/>
              <a:t> </a:t>
            </a:r>
            <a:r>
              <a:rPr lang="ko-KR" altLang="en-US" b="1" dirty="0"/>
              <a:t>모듈과 </a:t>
            </a:r>
            <a:r>
              <a:rPr lang="en-US" altLang="ko-KR" b="1" dirty="0"/>
              <a:t>Add </a:t>
            </a:r>
            <a:r>
              <a:rPr lang="ko-KR" altLang="en-US" b="1" dirty="0"/>
              <a:t>연산 결과를 저장하기 위한 레지스터 파일을 </a:t>
            </a:r>
            <a:r>
              <a:rPr lang="en-US" altLang="ko-KR" b="1" dirty="0" err="1"/>
              <a:t>result_register</a:t>
            </a:r>
            <a:r>
              <a:rPr lang="ko-KR" altLang="en-US" b="1" dirty="0"/>
              <a:t>로 통합함으로써 레지스터 사용을 절약했다</a:t>
            </a:r>
            <a:r>
              <a:rPr lang="en-US" altLang="ko-KR" b="1" dirty="0"/>
              <a:t>. </a:t>
            </a:r>
          </a:p>
          <a:p>
            <a:pPr lvl="1"/>
            <a:r>
              <a:rPr lang="ko-KR" altLang="en-US" b="1" dirty="0"/>
              <a:t>이를 통해 불필요한 자원 낭비를 줄이고</a:t>
            </a:r>
            <a:r>
              <a:rPr lang="en-US" altLang="ko-KR" b="1" dirty="0"/>
              <a:t>, </a:t>
            </a:r>
            <a:r>
              <a:rPr lang="ko-KR" altLang="en-US" b="1" dirty="0" err="1"/>
              <a:t>저면적으로</a:t>
            </a:r>
            <a:r>
              <a:rPr lang="ko-KR" altLang="en-US" b="1" dirty="0"/>
              <a:t> 설계하여 효율적인 하드웨어 구현을 달성할 수 있었다</a:t>
            </a:r>
            <a:r>
              <a:rPr lang="en-US" altLang="ko-KR" b="1" dirty="0"/>
              <a:t>.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0B8A0849-A4B8-C785-018F-531D31D1C5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54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8830526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10849-3566-712A-D470-B53B23CE9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0AB51-35D3-3105-5960-1E141658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E55091A-D787-F5C5-F2DD-9C31A8DD9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196975"/>
            <a:ext cx="11522075" cy="4968875"/>
          </a:xfrm>
        </p:spPr>
        <p:txBody>
          <a:bodyPr/>
          <a:lstStyle/>
          <a:p>
            <a:r>
              <a:rPr lang="ko-KR" altLang="en-US" sz="1800" b="1" dirty="0"/>
              <a:t>보완할 점</a:t>
            </a:r>
            <a:endParaRPr lang="en-US" altLang="ko-KR" sz="1800" b="1" dirty="0"/>
          </a:p>
          <a:p>
            <a:pPr lvl="1"/>
            <a:r>
              <a:rPr lang="ko-KR" altLang="en-US" b="1" dirty="0"/>
              <a:t>다만</a:t>
            </a:r>
            <a:r>
              <a:rPr lang="en-US" altLang="ko-KR" b="1" dirty="0"/>
              <a:t>, </a:t>
            </a:r>
            <a:r>
              <a:rPr lang="ko-KR" altLang="en-US" b="1" dirty="0"/>
              <a:t>현재 설계에서 수천 비트의 데이터를 저장할 때 </a:t>
            </a:r>
            <a:r>
              <a:rPr lang="en-US" altLang="ko-KR" b="1" dirty="0"/>
              <a:t>flip-flop</a:t>
            </a:r>
            <a:r>
              <a:rPr lang="ko-KR" altLang="en-US" b="1" dirty="0"/>
              <a:t>을 사용하여 면적이 커졌다는 한계점이 있다</a:t>
            </a:r>
            <a:r>
              <a:rPr lang="en-US" altLang="ko-KR" b="1" dirty="0"/>
              <a:t>. </a:t>
            </a:r>
          </a:p>
          <a:p>
            <a:pPr lvl="1"/>
            <a:r>
              <a:rPr lang="ko-KR" altLang="en-US" b="1" dirty="0"/>
              <a:t>향후에는 </a:t>
            </a:r>
            <a:r>
              <a:rPr lang="en-US" altLang="ko-KR" b="1" dirty="0"/>
              <a:t>SRAM</a:t>
            </a:r>
            <a:r>
              <a:rPr lang="ko-KR" altLang="en-US" b="1" dirty="0"/>
              <a:t>과 같은 메모리 블록을 </a:t>
            </a:r>
            <a:r>
              <a:rPr lang="ko-KR" altLang="en-US" b="1" dirty="0" err="1"/>
              <a:t>인스턴스하여</a:t>
            </a:r>
            <a:r>
              <a:rPr lang="ko-KR" altLang="en-US" b="1" dirty="0"/>
              <a:t> 저장 자원을 관리함으로써</a:t>
            </a:r>
            <a:r>
              <a:rPr lang="en-US" altLang="ko-KR" b="1" dirty="0"/>
              <a:t>, </a:t>
            </a:r>
            <a:r>
              <a:rPr lang="ko-KR" altLang="en-US" b="1" dirty="0"/>
              <a:t>전체적인 면적을 크게 줄일 수 있을 것이다</a:t>
            </a:r>
            <a:r>
              <a:rPr lang="en-US" altLang="ko-KR" b="1" dirty="0"/>
              <a:t>. </a:t>
            </a:r>
          </a:p>
          <a:p>
            <a:pPr lvl="1"/>
            <a:endParaRPr lang="en-US" altLang="ko-KR" b="1" dirty="0"/>
          </a:p>
          <a:p>
            <a:pPr lvl="1"/>
            <a:r>
              <a:rPr lang="ko-KR" altLang="en-US" b="1" dirty="0"/>
              <a:t>이번 설계를 통해 </a:t>
            </a:r>
            <a:r>
              <a:rPr lang="en-US" altLang="ko-KR" b="1" dirty="0"/>
              <a:t>ML_KEM Key Generation </a:t>
            </a:r>
            <a:r>
              <a:rPr lang="ko-KR" altLang="en-US" b="1" dirty="0"/>
              <a:t>모듈의 성능과 면적을 균형 있게 최적화하였으나</a:t>
            </a:r>
            <a:r>
              <a:rPr lang="en-US" altLang="ko-KR" b="1" dirty="0"/>
              <a:t>, </a:t>
            </a:r>
            <a:r>
              <a:rPr lang="ko-KR" altLang="en-US" b="1" dirty="0"/>
              <a:t>메모리 블록 활용을 통한 면적 개선과 추가적인 최적화는 보완점으로 남아 있다</a:t>
            </a:r>
            <a:r>
              <a:rPr lang="en-US" altLang="ko-KR" b="1" dirty="0"/>
              <a:t>.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58429F32-F860-EA93-B8C6-EBA9C06220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55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612460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ADE1D-FD28-F155-BCAA-B6B5A0C28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518F3-06FF-45E8-AAAC-AE6D7F16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95EB004-F4C9-951F-3418-2579B6025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196975"/>
            <a:ext cx="11522075" cy="4968875"/>
          </a:xfrm>
        </p:spPr>
        <p:txBody>
          <a:bodyPr/>
          <a:lstStyle/>
          <a:p>
            <a:pPr lvl="1"/>
            <a:r>
              <a:rPr lang="en-US" altLang="ko-KR" dirty="0"/>
              <a:t>Hania Usman, </a:t>
            </a:r>
            <a:r>
              <a:rPr lang="en-US" altLang="ko-KR" i="1" dirty="0"/>
              <a:t>Efficient implementation of NTT based polynomial multiplier for fast PQC multiplication</a:t>
            </a:r>
            <a:r>
              <a:rPr lang="en-US" altLang="ko-KR" dirty="0"/>
              <a:t>, September</a:t>
            </a:r>
            <a:r>
              <a:rPr lang="ko-KR" altLang="en-US" dirty="0"/>
              <a:t> </a:t>
            </a:r>
            <a:r>
              <a:rPr lang="en-US" altLang="ko-KR" dirty="0"/>
              <a:t>2022, NATIONAL UNIVERSITY OF SCIENCES &amp; TECHNOLOGY, PAKISTAN</a:t>
            </a:r>
          </a:p>
          <a:p>
            <a:pPr lvl="1"/>
            <a:r>
              <a:rPr lang="en-US" altLang="ko-KR" dirty="0"/>
              <a:t>Federal Information Processing Standards Publication 203, </a:t>
            </a:r>
            <a:r>
              <a:rPr lang="en-US" altLang="ko-KR" i="1" dirty="0"/>
              <a:t>Module-Lattice-based Key-Encapsulation Mechanism Standard</a:t>
            </a:r>
            <a:r>
              <a:rPr lang="en-US" altLang="ko-KR" dirty="0"/>
              <a:t>, Information Technology Laboratory, National Institute of Standards and Technology, August 2024, https://doi.org/10.6028/NIST.FIPS.203.ipd </a:t>
            </a:r>
          </a:p>
          <a:p>
            <a:pPr lvl="1"/>
            <a:r>
              <a:rPr lang="en-US" altLang="ko-KR" dirty="0"/>
              <a:t>Federal Information Processing Standards Publication 202, </a:t>
            </a:r>
            <a:r>
              <a:rPr lang="en-US" altLang="ko-KR" i="1" dirty="0"/>
              <a:t>SHA-3 Standard: Permutation-Based Hash and Extendable-Output Functions </a:t>
            </a:r>
            <a:r>
              <a:rPr lang="en-US" altLang="ko-KR" dirty="0"/>
              <a:t>, Information Technology Laboratory, National Institute of Standards and Technology, August 2015, http://dx.doi.org/10.6028/NIST.FIPS.202</a:t>
            </a:r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8DE27A67-1480-4CF0-1315-8306BEF862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56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738743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9F89D-A8F6-A256-6C6C-78B304283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7A4D2-BF75-1C3F-1465-2EF279C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Key generation algorithm 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4AB25-53D9-80A2-D739-90BB756BE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주요 </a:t>
            </a:r>
            <a:r>
              <a:rPr lang="en-US" altLang="ko-KR" b="1" dirty="0"/>
              <a:t>polynomial </a:t>
            </a:r>
            <a:r>
              <a:rPr lang="ko-KR" altLang="en-US" b="1" dirty="0"/>
              <a:t>생성 과정</a:t>
            </a:r>
            <a:endParaRPr lang="en-US" altLang="ko-KR" b="1" dirty="0"/>
          </a:p>
        </p:txBody>
      </p:sp>
      <p:grpSp>
        <p:nvGrpSpPr>
          <p:cNvPr id="6" name="그룹 52">
            <a:extLst>
              <a:ext uri="{FF2B5EF4-FFF2-40B4-BE49-F238E27FC236}">
                <a16:creationId xmlns:a16="http://schemas.microsoft.com/office/drawing/2014/main" id="{A5306D13-8170-BE74-051E-DD12144D1726}"/>
              </a:ext>
            </a:extLst>
          </p:cNvPr>
          <p:cNvGrpSpPr>
            <a:grpSpLocks/>
          </p:cNvGrpSpPr>
          <p:nvPr/>
        </p:nvGrpSpPr>
        <p:grpSpPr bwMode="auto">
          <a:xfrm>
            <a:off x="9169400" y="2135219"/>
            <a:ext cx="864000" cy="864000"/>
            <a:chOff x="3553754" y="4311351"/>
            <a:chExt cx="1601778" cy="1525503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A6041BE-FE7A-68D7-012D-28C2AA906020}"/>
                </a:ext>
              </a:extLst>
            </p:cNvPr>
            <p:cNvSpPr/>
            <p:nvPr/>
          </p:nvSpPr>
          <p:spPr bwMode="auto">
            <a:xfrm>
              <a:off x="3553754" y="4311351"/>
              <a:ext cx="1601778" cy="1525503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34000">
                  <a:schemeClr val="bg1">
                    <a:lumMod val="85000"/>
                  </a:schemeClr>
                </a:gs>
                <a:gs pos="6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7F80D0B-F7B8-0433-D3A3-8227BB4340F5}"/>
                </a:ext>
              </a:extLst>
            </p:cNvPr>
            <p:cNvSpPr/>
            <p:nvPr/>
          </p:nvSpPr>
          <p:spPr bwMode="auto">
            <a:xfrm>
              <a:off x="3782579" y="4335945"/>
              <a:ext cx="1144127" cy="1119533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8000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0E65A8B4-2E70-57F2-D3A5-BF4E8E49B5D7}"/>
              </a:ext>
            </a:extLst>
          </p:cNvPr>
          <p:cNvCxnSpPr>
            <a:cxnSpLocks/>
            <a:stCxn id="25" idx="6"/>
            <a:endCxn id="35" idx="1"/>
          </p:cNvCxnSpPr>
          <p:nvPr/>
        </p:nvCxnSpPr>
        <p:spPr bwMode="auto">
          <a:xfrm>
            <a:off x="1876316" y="3716573"/>
            <a:ext cx="567594" cy="1962"/>
          </a:xfrm>
          <a:prstGeom prst="bentConnector3">
            <a:avLst/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0" name="그룹 52">
            <a:extLst>
              <a:ext uri="{FF2B5EF4-FFF2-40B4-BE49-F238E27FC236}">
                <a16:creationId xmlns:a16="http://schemas.microsoft.com/office/drawing/2014/main" id="{DCB1C603-89F1-4C64-9720-774A4F195BF8}"/>
              </a:ext>
            </a:extLst>
          </p:cNvPr>
          <p:cNvGrpSpPr>
            <a:grpSpLocks/>
          </p:cNvGrpSpPr>
          <p:nvPr/>
        </p:nvGrpSpPr>
        <p:grpSpPr bwMode="auto">
          <a:xfrm>
            <a:off x="9169399" y="3281948"/>
            <a:ext cx="864000" cy="864000"/>
            <a:chOff x="3553754" y="4311351"/>
            <a:chExt cx="1601778" cy="1525503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140F9D3-0DF5-1859-D5C1-0ED67C6C86E1}"/>
                </a:ext>
              </a:extLst>
            </p:cNvPr>
            <p:cNvSpPr/>
            <p:nvPr/>
          </p:nvSpPr>
          <p:spPr bwMode="auto">
            <a:xfrm>
              <a:off x="3553754" y="4311351"/>
              <a:ext cx="1601778" cy="1525503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34000">
                  <a:schemeClr val="bg1">
                    <a:lumMod val="85000"/>
                  </a:schemeClr>
                </a:gs>
                <a:gs pos="6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0754B79-3112-6A4D-94F9-0F056C828908}"/>
                </a:ext>
              </a:extLst>
            </p:cNvPr>
            <p:cNvSpPr/>
            <p:nvPr/>
          </p:nvSpPr>
          <p:spPr bwMode="auto">
            <a:xfrm>
              <a:off x="3782578" y="4335944"/>
              <a:ext cx="1144127" cy="1119534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8000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3" name="그룹 52">
            <a:extLst>
              <a:ext uri="{FF2B5EF4-FFF2-40B4-BE49-F238E27FC236}">
                <a16:creationId xmlns:a16="http://schemas.microsoft.com/office/drawing/2014/main" id="{F529942C-7823-EB1C-3C1A-DC89183037A6}"/>
              </a:ext>
            </a:extLst>
          </p:cNvPr>
          <p:cNvGrpSpPr>
            <a:grpSpLocks/>
          </p:cNvGrpSpPr>
          <p:nvPr/>
        </p:nvGrpSpPr>
        <p:grpSpPr bwMode="auto">
          <a:xfrm>
            <a:off x="9169399" y="4451301"/>
            <a:ext cx="864000" cy="864000"/>
            <a:chOff x="3553754" y="4311351"/>
            <a:chExt cx="1601778" cy="1525503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9ADF4BF-4A4A-6FE4-0661-49F553E8FC31}"/>
                </a:ext>
              </a:extLst>
            </p:cNvPr>
            <p:cNvSpPr/>
            <p:nvPr/>
          </p:nvSpPr>
          <p:spPr bwMode="auto">
            <a:xfrm>
              <a:off x="3553754" y="4311351"/>
              <a:ext cx="1601778" cy="1525503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34000">
                  <a:schemeClr val="bg1">
                    <a:lumMod val="85000"/>
                  </a:schemeClr>
                </a:gs>
                <a:gs pos="6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EC07ECD-458D-F7A2-D5A0-B0D1A337730E}"/>
                </a:ext>
              </a:extLst>
            </p:cNvPr>
            <p:cNvSpPr/>
            <p:nvPr/>
          </p:nvSpPr>
          <p:spPr bwMode="auto">
            <a:xfrm>
              <a:off x="3782579" y="4335945"/>
              <a:ext cx="1144127" cy="1119533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8000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4" name="그룹 52">
            <a:extLst>
              <a:ext uri="{FF2B5EF4-FFF2-40B4-BE49-F238E27FC236}">
                <a16:creationId xmlns:a16="http://schemas.microsoft.com/office/drawing/2014/main" id="{D0AFC240-95B1-F34F-14E4-855739AE1FD3}"/>
              </a:ext>
            </a:extLst>
          </p:cNvPr>
          <p:cNvGrpSpPr>
            <a:grpSpLocks/>
          </p:cNvGrpSpPr>
          <p:nvPr/>
        </p:nvGrpSpPr>
        <p:grpSpPr bwMode="auto">
          <a:xfrm>
            <a:off x="1012316" y="3284573"/>
            <a:ext cx="864000" cy="864000"/>
            <a:chOff x="3553754" y="4311351"/>
            <a:chExt cx="1601778" cy="1525503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5005D1E-81CA-B44A-C5D7-21BB7F6DF56A}"/>
                </a:ext>
              </a:extLst>
            </p:cNvPr>
            <p:cNvSpPr/>
            <p:nvPr/>
          </p:nvSpPr>
          <p:spPr bwMode="auto">
            <a:xfrm>
              <a:off x="3553754" y="4311351"/>
              <a:ext cx="1601778" cy="1525503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34000">
                  <a:schemeClr val="bg1">
                    <a:lumMod val="85000"/>
                  </a:schemeClr>
                </a:gs>
                <a:gs pos="6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BF6AA94-F472-81FE-3CA8-924CD02C73B3}"/>
                </a:ext>
              </a:extLst>
            </p:cNvPr>
            <p:cNvSpPr/>
            <p:nvPr/>
          </p:nvSpPr>
          <p:spPr bwMode="auto">
            <a:xfrm>
              <a:off x="3782579" y="4335945"/>
              <a:ext cx="1144127" cy="1119533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8000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7" name="직사각형 33">
            <a:extLst>
              <a:ext uri="{FF2B5EF4-FFF2-40B4-BE49-F238E27FC236}">
                <a16:creationId xmlns:a16="http://schemas.microsoft.com/office/drawing/2014/main" id="{8A8CA0BD-F3AE-9424-1861-BAD6F2823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3881" y="3284573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CBD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9" name="직사각형 33">
            <a:extLst>
              <a:ext uri="{FF2B5EF4-FFF2-40B4-BE49-F238E27FC236}">
                <a16:creationId xmlns:a16="http://schemas.microsoft.com/office/drawing/2014/main" id="{F2DFB79C-E241-1148-9FDD-74124101E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3881" y="4447692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CBD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0" name="직사각형 33">
            <a:extLst>
              <a:ext uri="{FF2B5EF4-FFF2-40B4-BE49-F238E27FC236}">
                <a16:creationId xmlns:a16="http://schemas.microsoft.com/office/drawing/2014/main" id="{5A5B18D6-6684-D6B8-CD13-E7155122C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3881" y="2135219"/>
            <a:ext cx="864000" cy="864001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Parse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3" name="직사각형 33">
            <a:extLst>
              <a:ext uri="{FF2B5EF4-FFF2-40B4-BE49-F238E27FC236}">
                <a16:creationId xmlns:a16="http://schemas.microsoft.com/office/drawing/2014/main" id="{4E1C4537-D42B-9EB3-1905-D4B2EE7AD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6640" y="3282349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NTT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352D00A-58D0-43C3-DA8A-46077502D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6640" y="4452486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NTT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5" name="직사각형 33">
            <a:extLst>
              <a:ext uri="{FF2B5EF4-FFF2-40B4-BE49-F238E27FC236}">
                <a16:creationId xmlns:a16="http://schemas.microsoft.com/office/drawing/2014/main" id="{ED4CA15D-1E19-6235-567C-5EC80BC83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3910" y="3286535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G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pSp>
        <p:nvGrpSpPr>
          <p:cNvPr id="36" name="그룹 52">
            <a:extLst>
              <a:ext uri="{FF2B5EF4-FFF2-40B4-BE49-F238E27FC236}">
                <a16:creationId xmlns:a16="http://schemas.microsoft.com/office/drawing/2014/main" id="{D33FB55C-289D-63DE-468C-8CFF6B25F839}"/>
              </a:ext>
            </a:extLst>
          </p:cNvPr>
          <p:cNvGrpSpPr>
            <a:grpSpLocks/>
          </p:cNvGrpSpPr>
          <p:nvPr/>
        </p:nvGrpSpPr>
        <p:grpSpPr bwMode="auto">
          <a:xfrm>
            <a:off x="3728859" y="2135219"/>
            <a:ext cx="864000" cy="864000"/>
            <a:chOff x="3553754" y="4311351"/>
            <a:chExt cx="1601778" cy="1525503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D1743E5-4388-32AE-C7D6-0289804751F0}"/>
                </a:ext>
              </a:extLst>
            </p:cNvPr>
            <p:cNvSpPr/>
            <p:nvPr/>
          </p:nvSpPr>
          <p:spPr bwMode="auto">
            <a:xfrm>
              <a:off x="3553754" y="4311351"/>
              <a:ext cx="1601778" cy="1525503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34000">
                  <a:schemeClr val="bg1">
                    <a:lumMod val="85000"/>
                  </a:schemeClr>
                </a:gs>
                <a:gs pos="6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303E51C-2897-CDD9-D1C3-353929C4472D}"/>
                </a:ext>
              </a:extLst>
            </p:cNvPr>
            <p:cNvSpPr/>
            <p:nvPr/>
          </p:nvSpPr>
          <p:spPr bwMode="auto">
            <a:xfrm>
              <a:off x="3782579" y="4335945"/>
              <a:ext cx="1144127" cy="1119533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8000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9" name="그룹 52">
            <a:extLst>
              <a:ext uri="{FF2B5EF4-FFF2-40B4-BE49-F238E27FC236}">
                <a16:creationId xmlns:a16="http://schemas.microsoft.com/office/drawing/2014/main" id="{D5F9FC83-200E-98D2-E9F2-F60581C5A5C1}"/>
              </a:ext>
            </a:extLst>
          </p:cNvPr>
          <p:cNvGrpSpPr>
            <a:grpSpLocks/>
          </p:cNvGrpSpPr>
          <p:nvPr/>
        </p:nvGrpSpPr>
        <p:grpSpPr bwMode="auto">
          <a:xfrm>
            <a:off x="3728858" y="3932573"/>
            <a:ext cx="864000" cy="864000"/>
            <a:chOff x="3553754" y="4311351"/>
            <a:chExt cx="1601778" cy="152550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057107F-1A27-43AB-6AE4-7E7350E540A8}"/>
                </a:ext>
              </a:extLst>
            </p:cNvPr>
            <p:cNvSpPr/>
            <p:nvPr/>
          </p:nvSpPr>
          <p:spPr bwMode="auto">
            <a:xfrm>
              <a:off x="3553754" y="4311351"/>
              <a:ext cx="1601778" cy="1525503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34000">
                  <a:schemeClr val="bg1">
                    <a:lumMod val="85000"/>
                  </a:schemeClr>
                </a:gs>
                <a:gs pos="6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121445B-C653-6EB9-0605-9BD1804D9AB2}"/>
                </a:ext>
              </a:extLst>
            </p:cNvPr>
            <p:cNvSpPr/>
            <p:nvPr/>
          </p:nvSpPr>
          <p:spPr bwMode="auto">
            <a:xfrm>
              <a:off x="3782579" y="4335945"/>
              <a:ext cx="1144127" cy="1119533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8000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344E336A-5B10-87D8-3761-4E407CC57633}"/>
              </a:ext>
            </a:extLst>
          </p:cNvPr>
          <p:cNvCxnSpPr>
            <a:cxnSpLocks/>
            <a:stCxn id="35" idx="3"/>
            <a:endCxn id="40" idx="2"/>
          </p:cNvCxnSpPr>
          <p:nvPr/>
        </p:nvCxnSpPr>
        <p:spPr bwMode="auto">
          <a:xfrm>
            <a:off x="3307910" y="3718535"/>
            <a:ext cx="420948" cy="646038"/>
          </a:xfrm>
          <a:prstGeom prst="bentConnector3">
            <a:avLst/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7B90A79-2E12-8E3C-7776-EB7D65EC2BB4}"/>
              </a:ext>
            </a:extLst>
          </p:cNvPr>
          <p:cNvCxnSpPr>
            <a:cxnSpLocks/>
            <a:stCxn id="35" idx="3"/>
            <a:endCxn id="37" idx="2"/>
          </p:cNvCxnSpPr>
          <p:nvPr/>
        </p:nvCxnSpPr>
        <p:spPr bwMode="auto">
          <a:xfrm flipV="1">
            <a:off x="3307910" y="2567219"/>
            <a:ext cx="420949" cy="1151316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95F2C27D-6C44-4521-D537-80670A31AE9F}"/>
              </a:ext>
            </a:extLst>
          </p:cNvPr>
          <p:cNvCxnSpPr>
            <a:cxnSpLocks/>
            <a:stCxn id="40" idx="6"/>
            <a:endCxn id="29" idx="1"/>
          </p:cNvCxnSpPr>
          <p:nvPr/>
        </p:nvCxnSpPr>
        <p:spPr bwMode="auto">
          <a:xfrm>
            <a:off x="4592858" y="4364573"/>
            <a:ext cx="691023" cy="515119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FE37213D-3C1C-033F-909A-286D688BB50F}"/>
              </a:ext>
            </a:extLst>
          </p:cNvPr>
          <p:cNvCxnSpPr>
            <a:cxnSpLocks/>
            <a:stCxn id="40" idx="6"/>
            <a:endCxn id="27" idx="1"/>
          </p:cNvCxnSpPr>
          <p:nvPr/>
        </p:nvCxnSpPr>
        <p:spPr bwMode="auto">
          <a:xfrm flipV="1">
            <a:off x="4592858" y="3716573"/>
            <a:ext cx="691023" cy="648000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AEF6F73A-C487-ABB6-6493-23E1A1B628EE}"/>
              </a:ext>
            </a:extLst>
          </p:cNvPr>
          <p:cNvCxnSpPr>
            <a:cxnSpLocks/>
            <a:stCxn id="37" idx="6"/>
            <a:endCxn id="30" idx="1"/>
          </p:cNvCxnSpPr>
          <p:nvPr/>
        </p:nvCxnSpPr>
        <p:spPr bwMode="auto">
          <a:xfrm>
            <a:off x="4592859" y="2567219"/>
            <a:ext cx="691022" cy="1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62FB4D74-B4B5-6DD7-3CE1-6A056B2B0CEF}"/>
              </a:ext>
            </a:extLst>
          </p:cNvPr>
          <p:cNvCxnSpPr>
            <a:cxnSpLocks/>
            <a:stCxn id="30" idx="3"/>
            <a:endCxn id="7" idx="2"/>
          </p:cNvCxnSpPr>
          <p:nvPr/>
        </p:nvCxnSpPr>
        <p:spPr bwMode="auto">
          <a:xfrm flipV="1">
            <a:off x="6147881" y="2567219"/>
            <a:ext cx="3021519" cy="1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7146C8BC-A414-674C-A182-D42C0BB3B848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 bwMode="auto">
          <a:xfrm flipV="1">
            <a:off x="6147881" y="3714349"/>
            <a:ext cx="1078759" cy="2224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73045F36-1A97-31BA-06D6-96D65640318B}"/>
              </a:ext>
            </a:extLst>
          </p:cNvPr>
          <p:cNvCxnSpPr>
            <a:cxnSpLocks/>
            <a:stCxn id="33" idx="3"/>
            <a:endCxn id="11" idx="2"/>
          </p:cNvCxnSpPr>
          <p:nvPr/>
        </p:nvCxnSpPr>
        <p:spPr bwMode="auto">
          <a:xfrm flipV="1">
            <a:off x="8090640" y="3713948"/>
            <a:ext cx="1078759" cy="401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8739BD6B-6F99-64EC-30F8-4AA2969D94B0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 bwMode="auto">
          <a:xfrm>
            <a:off x="6147881" y="4879692"/>
            <a:ext cx="1078759" cy="4794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8D5DE59F-FBB5-9C17-D8B3-6F2E30CD171E}"/>
              </a:ext>
            </a:extLst>
          </p:cNvPr>
          <p:cNvCxnSpPr>
            <a:cxnSpLocks/>
            <a:stCxn id="34" idx="3"/>
            <a:endCxn id="14" idx="2"/>
          </p:cNvCxnSpPr>
          <p:nvPr/>
        </p:nvCxnSpPr>
        <p:spPr bwMode="auto">
          <a:xfrm flipV="1">
            <a:off x="8090640" y="4883301"/>
            <a:ext cx="1078759" cy="1185"/>
          </a:xfrm>
          <a:prstGeom prst="bentConnector3">
            <a:avLst>
              <a:gd name="adj1" fmla="val 50000"/>
            </a:avLst>
          </a:prstGeom>
          <a:solidFill>
            <a:srgbClr val="E1FFFF"/>
          </a:solidFill>
          <a:ln w="19050" cap="flat" cmpd="sng" algn="ctr">
            <a:solidFill>
              <a:srgbClr val="004B88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2D2197D-371C-423E-3AE6-0B864CF99464}"/>
              </a:ext>
            </a:extLst>
          </p:cNvPr>
          <p:cNvSpPr txBox="1"/>
          <p:nvPr/>
        </p:nvSpPr>
        <p:spPr>
          <a:xfrm>
            <a:off x="1057423" y="3496121"/>
            <a:ext cx="7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Seed</a:t>
            </a:r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F0FB824-FCA5-3D5D-FD46-A630151D2880}"/>
              </a:ext>
            </a:extLst>
          </p:cNvPr>
          <p:cNvSpPr txBox="1"/>
          <p:nvPr/>
        </p:nvSpPr>
        <p:spPr>
          <a:xfrm>
            <a:off x="9214506" y="2337221"/>
            <a:ext cx="7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472B485-6B52-B38A-F05E-FBF1C7AA7F26}"/>
              </a:ext>
            </a:extLst>
          </p:cNvPr>
          <p:cNvSpPr txBox="1"/>
          <p:nvPr/>
        </p:nvSpPr>
        <p:spPr>
          <a:xfrm>
            <a:off x="9214506" y="3499290"/>
            <a:ext cx="7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A8F0E74-1228-A671-0D1B-D0BDC56357FF}"/>
              </a:ext>
            </a:extLst>
          </p:cNvPr>
          <p:cNvSpPr txBox="1"/>
          <p:nvPr/>
        </p:nvSpPr>
        <p:spPr>
          <a:xfrm>
            <a:off x="9214505" y="4666827"/>
            <a:ext cx="7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D65BFD-E4E5-A89C-F68E-735B46AC8E3E}"/>
              </a:ext>
            </a:extLst>
          </p:cNvPr>
          <p:cNvSpPr txBox="1"/>
          <p:nvPr/>
        </p:nvSpPr>
        <p:spPr>
          <a:xfrm>
            <a:off x="3773965" y="2337221"/>
            <a:ext cx="7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ko-KR" dirty="0"/>
              <a:t>ρ</a:t>
            </a:r>
            <a:endParaRPr lang="ko-KR" alt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AC1120-1B0C-4D75-CA2A-C4D66FA10B38}"/>
              </a:ext>
            </a:extLst>
          </p:cNvPr>
          <p:cNvSpPr txBox="1"/>
          <p:nvPr/>
        </p:nvSpPr>
        <p:spPr>
          <a:xfrm>
            <a:off x="3776659" y="4132069"/>
            <a:ext cx="7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ko-KR" dirty="0"/>
              <a:t>σ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91B42E-0A33-7169-9121-69478C5C7B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269218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B0828-0356-E536-3653-800D1EDE2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E52D9-E5E0-AC4A-4D1E-7C94FFBA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Key generation algorithm (3)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83D4A-D117-CC33-4CDD-3669C34A8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Polynomial</a:t>
            </a:r>
            <a:r>
              <a:rPr lang="ko-KR" altLang="en-US" b="1" dirty="0"/>
              <a:t>의 곱셈과 덧셈을 통한 </a:t>
            </a:r>
            <a:r>
              <a:rPr lang="en-US" altLang="ko-KR" b="1" dirty="0"/>
              <a:t>Key </a:t>
            </a:r>
            <a:r>
              <a:rPr lang="ko-KR" altLang="en-US" b="1" dirty="0"/>
              <a:t>생성</a:t>
            </a:r>
            <a:endParaRPr lang="en-US" altLang="ko-KR" b="1" dirty="0"/>
          </a:p>
        </p:txBody>
      </p:sp>
      <p:sp>
        <p:nvSpPr>
          <p:cNvPr id="17" name="직사각형 33">
            <a:extLst>
              <a:ext uri="{FF2B5EF4-FFF2-40B4-BE49-F238E27FC236}">
                <a16:creationId xmlns:a16="http://schemas.microsoft.com/office/drawing/2014/main" id="{000836A7-B179-CC69-48EB-DAE5C7D7B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453" y="2565000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A[0][0]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8" name="직사각형 33">
            <a:extLst>
              <a:ext uri="{FF2B5EF4-FFF2-40B4-BE49-F238E27FC236}">
                <a16:creationId xmlns:a16="http://schemas.microsoft.com/office/drawing/2014/main" id="{390A29A9-3A64-B5E2-058B-9161B1B58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453" y="3429000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A[1][0]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9" name="직사각형 33">
            <a:extLst>
              <a:ext uri="{FF2B5EF4-FFF2-40B4-BE49-F238E27FC236}">
                <a16:creationId xmlns:a16="http://schemas.microsoft.com/office/drawing/2014/main" id="{C15EAE3D-236D-02C9-A6F9-712475A06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0590" y="2565000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A[0][1]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20" name="직사각형 33">
            <a:extLst>
              <a:ext uri="{FF2B5EF4-FFF2-40B4-BE49-F238E27FC236}">
                <a16:creationId xmlns:a16="http://schemas.microsoft.com/office/drawing/2014/main" id="{C065FCE5-58BB-6697-6979-AD60A7103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0590" y="3429000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A[1][1]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21" name="직사각형 33">
            <a:extLst>
              <a:ext uri="{FF2B5EF4-FFF2-40B4-BE49-F238E27FC236}">
                <a16:creationId xmlns:a16="http://schemas.microsoft.com/office/drawing/2014/main" id="{ED8E3E24-3912-2396-9D82-1434AFA8A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779" y="2565000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S[0]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22" name="직사각형 33">
            <a:extLst>
              <a:ext uri="{FF2B5EF4-FFF2-40B4-BE49-F238E27FC236}">
                <a16:creationId xmlns:a16="http://schemas.microsoft.com/office/drawing/2014/main" id="{6FDC9561-2342-A3E0-88F5-BC361BE6E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779" y="3429000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S[1]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23" name="직사각형 33">
            <a:extLst>
              <a:ext uri="{FF2B5EF4-FFF2-40B4-BE49-F238E27FC236}">
                <a16:creationId xmlns:a16="http://schemas.microsoft.com/office/drawing/2014/main" id="{68E25ED7-1A51-7C7C-F0FF-E98E25947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4663" y="2565000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E[0]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24" name="직사각형 33">
            <a:extLst>
              <a:ext uri="{FF2B5EF4-FFF2-40B4-BE49-F238E27FC236}">
                <a16:creationId xmlns:a16="http://schemas.microsoft.com/office/drawing/2014/main" id="{6D1FD0CA-8537-C984-0C2E-D5BE9A3C6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4663" y="3429000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E[1]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25" name="직사각형 33">
            <a:extLst>
              <a:ext uri="{FF2B5EF4-FFF2-40B4-BE49-F238E27FC236}">
                <a16:creationId xmlns:a16="http://schemas.microsoft.com/office/drawing/2014/main" id="{79DA86BC-696F-FE6E-03F0-9787CE7A2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2547" y="2565000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Pk[0]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26" name="직사각형 33">
            <a:extLst>
              <a:ext uri="{FF2B5EF4-FFF2-40B4-BE49-F238E27FC236}">
                <a16:creationId xmlns:a16="http://schemas.microsoft.com/office/drawing/2014/main" id="{5E6A8E3C-5A5F-685C-F97F-451D1F202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2547" y="3429000"/>
            <a:ext cx="864000" cy="8640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 w="8001" algn="ctr">
            <a:solidFill>
              <a:srgbClr val="969696"/>
            </a:solidFill>
            <a:miter lim="800000"/>
            <a:headEnd/>
            <a:tailEnd/>
          </a:ln>
          <a:effectLst>
            <a:outerShdw dist="28398" dir="3806097" algn="ctr" rotWithShape="0">
              <a:schemeClr val="bg2">
                <a:alpha val="50000"/>
              </a:schemeClr>
            </a:outerShdw>
          </a:effectLst>
        </p:spPr>
        <p:txBody>
          <a:bodyPr lIns="91429" tIns="45715" rIns="91429" bIns="45715" anchor="ctr"/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Pk[1]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406E19-5396-04C8-6B44-AEA3A999CD02}"/>
                  </a:ext>
                </a:extLst>
              </p:cNvPr>
              <p:cNvSpPr txBox="1"/>
              <p:nvPr/>
            </p:nvSpPr>
            <p:spPr>
              <a:xfrm>
                <a:off x="7756968" y="3033096"/>
                <a:ext cx="7355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406E19-5396-04C8-6B44-AEA3A999C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968" y="3033096"/>
                <a:ext cx="735579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674A5EF2-50CA-086B-37E3-BAE07C04EF22}"/>
              </a:ext>
            </a:extLst>
          </p:cNvPr>
          <p:cNvGrpSpPr/>
          <p:nvPr/>
        </p:nvGrpSpPr>
        <p:grpSpPr>
          <a:xfrm rot="2700000">
            <a:off x="4641805" y="3147894"/>
            <a:ext cx="576064" cy="576064"/>
            <a:chOff x="1403648" y="3789040"/>
            <a:chExt cx="576064" cy="576064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575CF39-A8CD-79C9-5D16-BE20BBA13F17}"/>
                </a:ext>
              </a:extLst>
            </p:cNvPr>
            <p:cNvSpPr/>
            <p:nvPr/>
          </p:nvSpPr>
          <p:spPr bwMode="auto">
            <a:xfrm>
              <a:off x="1403648" y="3789040"/>
              <a:ext cx="576064" cy="576064"/>
            </a:xfrm>
            <a:prstGeom prst="ellips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852C4BD3-8349-3089-279D-8E16461BAAE1}"/>
                </a:ext>
              </a:extLst>
            </p:cNvPr>
            <p:cNvCxnSpPr>
              <a:cxnSpLocks/>
              <a:stCxn id="29" idx="2"/>
              <a:endCxn id="29" idx="6"/>
            </p:cNvCxnSpPr>
            <p:nvPr/>
          </p:nvCxnSpPr>
          <p:spPr bwMode="auto">
            <a:xfrm>
              <a:off x="1403648" y="4077072"/>
              <a:ext cx="576064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F7F8F7FC-4739-92BB-D55B-947AF2C18982}"/>
                </a:ext>
              </a:extLst>
            </p:cNvPr>
            <p:cNvCxnSpPr>
              <a:cxnSpLocks/>
              <a:stCxn id="29" idx="0"/>
              <a:endCxn id="29" idx="4"/>
            </p:cNvCxnSpPr>
            <p:nvPr/>
          </p:nvCxnSpPr>
          <p:spPr bwMode="auto">
            <a:xfrm>
              <a:off x="1691680" y="3789040"/>
              <a:ext cx="0" cy="57606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F57B408-6A3B-EDFB-DFD3-78991BF62547}"/>
              </a:ext>
            </a:extLst>
          </p:cNvPr>
          <p:cNvGrpSpPr/>
          <p:nvPr/>
        </p:nvGrpSpPr>
        <p:grpSpPr>
          <a:xfrm>
            <a:off x="6239689" y="3147894"/>
            <a:ext cx="576064" cy="576064"/>
            <a:chOff x="1403648" y="3789040"/>
            <a:chExt cx="576064" cy="576064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7DEEA3C-92F5-52E8-5E22-78E8958358D9}"/>
                </a:ext>
              </a:extLst>
            </p:cNvPr>
            <p:cNvSpPr/>
            <p:nvPr/>
          </p:nvSpPr>
          <p:spPr bwMode="auto">
            <a:xfrm>
              <a:off x="1403648" y="3789040"/>
              <a:ext cx="576064" cy="576064"/>
            </a:xfrm>
            <a:prstGeom prst="ellips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21DF0D1-C030-3346-C161-29D1CBE16ADA}"/>
                </a:ext>
              </a:extLst>
            </p:cNvPr>
            <p:cNvCxnSpPr>
              <a:cxnSpLocks/>
              <a:stCxn id="33" idx="2"/>
              <a:endCxn id="33" idx="6"/>
            </p:cNvCxnSpPr>
            <p:nvPr/>
          </p:nvCxnSpPr>
          <p:spPr bwMode="auto">
            <a:xfrm>
              <a:off x="1403648" y="4077072"/>
              <a:ext cx="576064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B3A64920-E6F6-0210-5AC7-8C2856996C90}"/>
                </a:ext>
              </a:extLst>
            </p:cNvPr>
            <p:cNvCxnSpPr>
              <a:cxnSpLocks/>
              <a:stCxn id="33" idx="0"/>
              <a:endCxn id="33" idx="4"/>
            </p:cNvCxnSpPr>
            <p:nvPr/>
          </p:nvCxnSpPr>
          <p:spPr bwMode="auto">
            <a:xfrm>
              <a:off x="1691680" y="3789040"/>
              <a:ext cx="0" cy="57606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E61AFD-81BD-B00F-60D6-CEBC4D294A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253688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FF5D3-B0D1-7667-F769-0071ACBB8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300E9-F74A-A6B6-B271-4BECC972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Parameters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A96559-89C3-F733-1E5B-37BCFADBF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버전별 </a:t>
            </a:r>
            <a:r>
              <a:rPr lang="en-US" altLang="ko-KR" b="1" dirty="0"/>
              <a:t>parameter values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C1E4AD-0C65-049F-2F70-592216F5D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51" y="1677360"/>
            <a:ext cx="8754697" cy="420111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555F2C-4D41-34E7-05F5-C482C9F89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117" y="6265863"/>
            <a:ext cx="886883" cy="476250"/>
          </a:xfrm>
        </p:spPr>
        <p:txBody>
          <a:bodyPr/>
          <a:lstStyle/>
          <a:p>
            <a:pPr>
              <a:defRPr/>
            </a:pPr>
            <a:fld id="{910DF467-11F0-42F3-9211-55A81E7C65A5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32533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4E941-2CDE-DDBB-3FFD-45D2C46C3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81A219-ADCE-9F52-D4C2-17351D3D3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831" y="2642770"/>
            <a:ext cx="9586968" cy="1159210"/>
          </a:xfrm>
        </p:spPr>
        <p:txBody>
          <a:bodyPr/>
          <a:lstStyle/>
          <a:p>
            <a:r>
              <a:rPr lang="ko-KR" altLang="en-US" b="1" dirty="0"/>
              <a:t>각 하위 모듈에 대한 설명</a:t>
            </a:r>
          </a:p>
        </p:txBody>
      </p:sp>
    </p:spTree>
    <p:extLst>
      <p:ext uri="{BB962C8B-B14F-4D97-AF65-F5344CB8AC3E}">
        <p14:creationId xmlns:p14="http://schemas.microsoft.com/office/powerpoint/2010/main" val="23274752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sslab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-윤고딕140"/>
        <a:ea typeface="-윤고딕140"/>
        <a:cs typeface=""/>
      </a:majorFont>
      <a:minorFont>
        <a:latin typeface="-윤고딕140"/>
        <a:ea typeface="-윤고딕14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1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-윤고딕140" pitchFamily="18" charset="-127"/>
            <a:ea typeface="-윤고딕140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1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-윤고딕140" pitchFamily="18" charset="-127"/>
            <a:ea typeface="-윤고딕140" pitchFamily="18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sslab_theme" id="{9821FF09-41AD-47FA-A263-300373BCDE00}" vid="{3D4B14F8-EFFC-429B-8613-7C373674D51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esslab_theme</Template>
  <TotalTime>2199</TotalTime>
  <Words>1653</Words>
  <Application>Microsoft Office PowerPoint</Application>
  <PresentationFormat>와이드스크린</PresentationFormat>
  <Paragraphs>420</Paragraphs>
  <Slides>56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맑은 고딕</vt:lpstr>
      <vt:lpstr>-윤고딕140</vt:lpstr>
      <vt:lpstr>Cambria Math</vt:lpstr>
      <vt:lpstr>esslab_theme</vt:lpstr>
      <vt:lpstr>ML-KEM Keygen 하드웨어 구현</vt:lpstr>
      <vt:lpstr>목차</vt:lpstr>
      <vt:lpstr>ML-KEM 개요 및 알고리즘 설명</vt:lpstr>
      <vt:lpstr>ML-KEM</vt:lpstr>
      <vt:lpstr>Key generation algorithm (1)</vt:lpstr>
      <vt:lpstr>Key generation algorithm (2)</vt:lpstr>
      <vt:lpstr>Key generation algorithm (3)</vt:lpstr>
      <vt:lpstr>Parameters</vt:lpstr>
      <vt:lpstr>각 하위 모듈에 대한 설명</vt:lpstr>
      <vt:lpstr>해시 함수 (1)</vt:lpstr>
      <vt:lpstr>해시 함수 (2)</vt:lpstr>
      <vt:lpstr>해시 함수 (3)</vt:lpstr>
      <vt:lpstr>해시 함수 (4)</vt:lpstr>
      <vt:lpstr>해시 함수: G function</vt:lpstr>
      <vt:lpstr>해시 함수: Parse function (1)</vt:lpstr>
      <vt:lpstr>해시 함수: Parse function (2)</vt:lpstr>
      <vt:lpstr>해시 함수: CBD function (1)</vt:lpstr>
      <vt:lpstr>해시 함수: CBD function (2)</vt:lpstr>
      <vt:lpstr>NTT (1)</vt:lpstr>
      <vt:lpstr>NTT (2)</vt:lpstr>
      <vt:lpstr>NTT module</vt:lpstr>
      <vt:lpstr>NTT 상태도, timing diagram</vt:lpstr>
      <vt:lpstr>Butterfly Unit</vt:lpstr>
      <vt:lpstr>Montgomery reduction (1)</vt:lpstr>
      <vt:lpstr>Montgomery reduction (2)</vt:lpstr>
      <vt:lpstr>Reduction_3329</vt:lpstr>
      <vt:lpstr>Base multiplication (1)</vt:lpstr>
      <vt:lpstr>Base multiplication (2)</vt:lpstr>
      <vt:lpstr>Base multiplication (3)</vt:lpstr>
      <vt:lpstr>Base multiplication (4)</vt:lpstr>
      <vt:lpstr>Top module</vt:lpstr>
      <vt:lpstr>Top module: sub 모듈 summary</vt:lpstr>
      <vt:lpstr>Top module: Flowchart</vt:lpstr>
      <vt:lpstr>Top module: module</vt:lpstr>
      <vt:lpstr>Top module: module</vt:lpstr>
      <vt:lpstr>Top module: module</vt:lpstr>
      <vt:lpstr>Top module: module</vt:lpstr>
      <vt:lpstr>Top module: module</vt:lpstr>
      <vt:lpstr>Top module: module</vt:lpstr>
      <vt:lpstr>Top module: module</vt:lpstr>
      <vt:lpstr>IO/Registers description</vt:lpstr>
      <vt:lpstr>IO description</vt:lpstr>
      <vt:lpstr>Registers description</vt:lpstr>
      <vt:lpstr>검증결과</vt:lpstr>
      <vt:lpstr>Modelsim Simulation (1)</vt:lpstr>
      <vt:lpstr>Modelsim Simulation (2)</vt:lpstr>
      <vt:lpstr>Testvector 생성</vt:lpstr>
      <vt:lpstr>Testvector 검증</vt:lpstr>
      <vt:lpstr>합성결과</vt:lpstr>
      <vt:lpstr>모듈별 합성결과: TOP_KEYGEN</vt:lpstr>
      <vt:lpstr>합성결과</vt:lpstr>
      <vt:lpstr>결론</vt:lpstr>
      <vt:lpstr>결론</vt:lpstr>
      <vt:lpstr>결론</vt:lpstr>
      <vt:lpstr>결론</vt:lpstr>
      <vt:lpstr>참고문헌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안준희</dc:creator>
  <cp:lastModifiedBy>gwmin317@gmail.com</cp:lastModifiedBy>
  <cp:revision>221</cp:revision>
  <dcterms:created xsi:type="dcterms:W3CDTF">2024-10-09T14:10:52Z</dcterms:created>
  <dcterms:modified xsi:type="dcterms:W3CDTF">2024-10-18T00:06:32Z</dcterms:modified>
</cp:coreProperties>
</file>